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258" r:id="rId3"/>
    <p:sldId id="259" r:id="rId4"/>
    <p:sldId id="291" r:id="rId5"/>
    <p:sldId id="292" r:id="rId6"/>
    <p:sldId id="262" r:id="rId7"/>
    <p:sldId id="264" r:id="rId8"/>
    <p:sldId id="263" r:id="rId9"/>
    <p:sldId id="290" r:id="rId10"/>
    <p:sldId id="273" r:id="rId11"/>
    <p:sldId id="293" r:id="rId12"/>
    <p:sldId id="270" r:id="rId13"/>
    <p:sldId id="269" r:id="rId14"/>
    <p:sldId id="272" r:id="rId15"/>
    <p:sldId id="284" r:id="rId16"/>
    <p:sldId id="285" r:id="rId17"/>
    <p:sldId id="286" r:id="rId18"/>
    <p:sldId id="276" r:id="rId19"/>
    <p:sldId id="277" r:id="rId20"/>
    <p:sldId id="289" r:id="rId21"/>
    <p:sldId id="278" r:id="rId22"/>
    <p:sldId id="279" r:id="rId23"/>
    <p:sldId id="287" r:id="rId24"/>
    <p:sldId id="288" r:id="rId25"/>
    <p:sldId id="266" r:id="rId26"/>
    <p:sldId id="265" r:id="rId27"/>
  </p:sldIdLst>
  <p:sldSz cx="9144000" cy="6858000" type="screen4x3"/>
  <p:notesSz cx="6815138"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26" autoAdjust="0"/>
  </p:normalViewPr>
  <p:slideViewPr>
    <p:cSldViewPr>
      <p:cViewPr>
        <p:scale>
          <a:sx n="70" d="100"/>
          <a:sy n="70" d="100"/>
        </p:scale>
        <p:origin x="-138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600"/>
            </a:pPr>
            <a:r>
              <a:rPr lang="en-US" sz="1600" dirty="0"/>
              <a:t>%age coverage against</a:t>
            </a:r>
            <a:r>
              <a:rPr lang="en-US" sz="1600" baseline="0" dirty="0"/>
              <a:t> approval</a:t>
            </a:r>
            <a:r>
              <a:rPr lang="en-US" sz="1600" dirty="0"/>
              <a:t> </a:t>
            </a:r>
          </a:p>
        </c:rich>
      </c:tx>
      <c:layout/>
      <c:overlay val="0"/>
    </c:title>
    <c:autoTitleDeleted val="0"/>
    <c:plotArea>
      <c:layout>
        <c:manualLayout>
          <c:layoutTarget val="inner"/>
          <c:xMode val="edge"/>
          <c:yMode val="edge"/>
          <c:x val="0.27132874015748115"/>
          <c:y val="0.10451121241423769"/>
          <c:w val="0.72515994094488301"/>
          <c:h val="0.64669798954629609"/>
        </c:manualLayout>
      </c:layout>
      <c:barChart>
        <c:barDir val="col"/>
        <c:grouping val="clustered"/>
        <c:varyColors val="0"/>
        <c:ser>
          <c:idx val="0"/>
          <c:order val="0"/>
          <c:tx>
            <c:strRef>
              <c:f>Sheet1!$B$1</c:f>
              <c:strCache>
                <c:ptCount val="1"/>
                <c:pt idx="0">
                  <c:v>%age </c:v>
                </c:pt>
              </c:strCache>
            </c:strRef>
          </c:tx>
          <c:invertIfNegative val="0"/>
          <c:cat>
            <c:strRef>
              <c:f>Sheet1!$A$2:$A$7</c:f>
              <c:strCache>
                <c:ptCount val="6"/>
                <c:pt idx="0">
                  <c:v>Arunachal Pradesh</c:v>
                </c:pt>
                <c:pt idx="1">
                  <c:v>Meghalaya</c:v>
                </c:pt>
                <c:pt idx="2">
                  <c:v>Mizoram</c:v>
                </c:pt>
                <c:pt idx="3">
                  <c:v>Nagaland</c:v>
                </c:pt>
                <c:pt idx="4">
                  <c:v>Sikkim</c:v>
                </c:pt>
                <c:pt idx="5">
                  <c:v>Tripura</c:v>
                </c:pt>
              </c:strCache>
            </c:strRef>
          </c:cat>
          <c:val>
            <c:numRef>
              <c:f>Sheet1!$B$2:$B$7</c:f>
              <c:numCache>
                <c:formatCode>0%</c:formatCode>
                <c:ptCount val="6"/>
                <c:pt idx="0">
                  <c:v>0.92</c:v>
                </c:pt>
                <c:pt idx="1">
                  <c:v>0.99</c:v>
                </c:pt>
                <c:pt idx="2">
                  <c:v>1</c:v>
                </c:pt>
                <c:pt idx="3">
                  <c:v>1</c:v>
                </c:pt>
                <c:pt idx="4">
                  <c:v>1</c:v>
                </c:pt>
                <c:pt idx="5">
                  <c:v>0.99</c:v>
                </c:pt>
              </c:numCache>
            </c:numRef>
          </c:val>
          <c:extLst xmlns:c16r2="http://schemas.microsoft.com/office/drawing/2015/06/chart">
            <c:ext xmlns:c16="http://schemas.microsoft.com/office/drawing/2014/chart" uri="{C3380CC4-5D6E-409C-BE32-E72D297353CC}">
              <c16:uniqueId val="{00000000-73B5-4263-8029-3AD671E63C58}"/>
            </c:ext>
          </c:extLst>
        </c:ser>
        <c:dLbls>
          <c:showLegendKey val="0"/>
          <c:showVal val="0"/>
          <c:showCatName val="0"/>
          <c:showSerName val="0"/>
          <c:showPercent val="0"/>
          <c:showBubbleSize val="0"/>
        </c:dLbls>
        <c:gapWidth val="150"/>
        <c:axId val="69866624"/>
        <c:axId val="69868160"/>
      </c:barChart>
      <c:catAx>
        <c:axId val="69866624"/>
        <c:scaling>
          <c:orientation val="minMax"/>
        </c:scaling>
        <c:delete val="0"/>
        <c:axPos val="b"/>
        <c:numFmt formatCode="General" sourceLinked="1"/>
        <c:majorTickMark val="out"/>
        <c:minorTickMark val="none"/>
        <c:tickLblPos val="nextTo"/>
        <c:txPr>
          <a:bodyPr/>
          <a:lstStyle/>
          <a:p>
            <a:pPr>
              <a:defRPr lang="en-US" sz="1400" b="1"/>
            </a:pPr>
            <a:endParaRPr lang="en-US"/>
          </a:p>
        </c:txPr>
        <c:crossAx val="69868160"/>
        <c:crosses val="autoZero"/>
        <c:auto val="1"/>
        <c:lblAlgn val="ctr"/>
        <c:lblOffset val="100"/>
        <c:noMultiLvlLbl val="0"/>
      </c:catAx>
      <c:valAx>
        <c:axId val="69868160"/>
        <c:scaling>
          <c:orientation val="minMax"/>
          <c:max val="1"/>
          <c:min val="0"/>
        </c:scaling>
        <c:delete val="0"/>
        <c:axPos val="l"/>
        <c:majorGridlines/>
        <c:numFmt formatCode="0%" sourceLinked="1"/>
        <c:majorTickMark val="out"/>
        <c:minorTickMark val="none"/>
        <c:tickLblPos val="nextTo"/>
        <c:txPr>
          <a:bodyPr/>
          <a:lstStyle/>
          <a:p>
            <a:pPr>
              <a:defRPr lang="en-US" sz="1600" b="1"/>
            </a:pPr>
            <a:endParaRPr lang="en-US"/>
          </a:p>
        </c:txPr>
        <c:crossAx val="6986662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%age Coverage (Pry)</c:v>
                </c:pt>
              </c:strCache>
            </c:strRef>
          </c:tx>
          <c:invertIfNegative val="0"/>
          <c:cat>
            <c:strRef>
              <c:f>Sheet1!$A$2:$A$7</c:f>
              <c:strCache>
                <c:ptCount val="6"/>
                <c:pt idx="0">
                  <c:v>Arunachal PRadesh</c:v>
                </c:pt>
                <c:pt idx="1">
                  <c:v>Meghalaya</c:v>
                </c:pt>
                <c:pt idx="2">
                  <c:v>Mizoram</c:v>
                </c:pt>
                <c:pt idx="3">
                  <c:v>Nagaland</c:v>
                </c:pt>
                <c:pt idx="4">
                  <c:v>Sikkim</c:v>
                </c:pt>
                <c:pt idx="5">
                  <c:v>Tripura</c:v>
                </c:pt>
              </c:strCache>
            </c:strRef>
          </c:cat>
          <c:val>
            <c:numRef>
              <c:f>Sheet1!$B$2:$B$7</c:f>
              <c:numCache>
                <c:formatCode>0%</c:formatCode>
                <c:ptCount val="6"/>
                <c:pt idx="0">
                  <c:v>0.87000000000000011</c:v>
                </c:pt>
                <c:pt idx="1">
                  <c:v>0.99</c:v>
                </c:pt>
                <c:pt idx="2">
                  <c:v>0.95000000000000007</c:v>
                </c:pt>
                <c:pt idx="3">
                  <c:v>1.01</c:v>
                </c:pt>
                <c:pt idx="4">
                  <c:v>0.94000000000000006</c:v>
                </c:pt>
                <c:pt idx="5">
                  <c:v>0.89</c:v>
                </c:pt>
              </c:numCache>
            </c:numRef>
          </c:val>
          <c:extLst xmlns:c16r2="http://schemas.microsoft.com/office/drawing/2015/06/chart">
            <c:ext xmlns:c16="http://schemas.microsoft.com/office/drawing/2014/chart" uri="{C3380CC4-5D6E-409C-BE32-E72D297353CC}">
              <c16:uniqueId val="{00000000-BF37-444D-A732-E4621D69B19D}"/>
            </c:ext>
          </c:extLst>
        </c:ser>
        <c:ser>
          <c:idx val="1"/>
          <c:order val="1"/>
          <c:tx>
            <c:strRef>
              <c:f>Sheet1!$C$1</c:f>
              <c:strCache>
                <c:ptCount val="1"/>
                <c:pt idx="0">
                  <c:v>%age Coverage U.Pry</c:v>
                </c:pt>
              </c:strCache>
            </c:strRef>
          </c:tx>
          <c:invertIfNegative val="0"/>
          <c:cat>
            <c:strRef>
              <c:f>Sheet1!$A$2:$A$7</c:f>
              <c:strCache>
                <c:ptCount val="6"/>
                <c:pt idx="0">
                  <c:v>Arunachal PRadesh</c:v>
                </c:pt>
                <c:pt idx="1">
                  <c:v>Meghalaya</c:v>
                </c:pt>
                <c:pt idx="2">
                  <c:v>Mizoram</c:v>
                </c:pt>
                <c:pt idx="3">
                  <c:v>Nagaland</c:v>
                </c:pt>
                <c:pt idx="4">
                  <c:v>Sikkim</c:v>
                </c:pt>
                <c:pt idx="5">
                  <c:v>Tripura</c:v>
                </c:pt>
              </c:strCache>
            </c:strRef>
          </c:cat>
          <c:val>
            <c:numRef>
              <c:f>Sheet1!$C$2:$C$7</c:f>
              <c:numCache>
                <c:formatCode>0%</c:formatCode>
                <c:ptCount val="6"/>
                <c:pt idx="0">
                  <c:v>0.89</c:v>
                </c:pt>
                <c:pt idx="1">
                  <c:v>1</c:v>
                </c:pt>
                <c:pt idx="2">
                  <c:v>0.94000000000000006</c:v>
                </c:pt>
                <c:pt idx="3">
                  <c:v>0.96000000000000008</c:v>
                </c:pt>
                <c:pt idx="4">
                  <c:v>0.91</c:v>
                </c:pt>
                <c:pt idx="5">
                  <c:v>0.92</c:v>
                </c:pt>
              </c:numCache>
            </c:numRef>
          </c:val>
          <c:extLst xmlns:c16r2="http://schemas.microsoft.com/office/drawing/2015/06/chart">
            <c:ext xmlns:c16="http://schemas.microsoft.com/office/drawing/2014/chart" uri="{C3380CC4-5D6E-409C-BE32-E72D297353CC}">
              <c16:uniqueId val="{00000001-BF37-444D-A732-E4621D69B19D}"/>
            </c:ext>
          </c:extLst>
        </c:ser>
        <c:dLbls>
          <c:showLegendKey val="0"/>
          <c:showVal val="0"/>
          <c:showCatName val="0"/>
          <c:showSerName val="0"/>
          <c:showPercent val="0"/>
          <c:showBubbleSize val="0"/>
        </c:dLbls>
        <c:gapWidth val="150"/>
        <c:axId val="69907968"/>
        <c:axId val="69909504"/>
      </c:barChart>
      <c:catAx>
        <c:axId val="69907968"/>
        <c:scaling>
          <c:orientation val="minMax"/>
        </c:scaling>
        <c:delete val="0"/>
        <c:axPos val="b"/>
        <c:numFmt formatCode="General" sourceLinked="0"/>
        <c:majorTickMark val="out"/>
        <c:minorTickMark val="none"/>
        <c:tickLblPos val="nextTo"/>
        <c:txPr>
          <a:bodyPr/>
          <a:lstStyle/>
          <a:p>
            <a:pPr>
              <a:defRPr lang="en-US" sz="1400" b="1"/>
            </a:pPr>
            <a:endParaRPr lang="en-US"/>
          </a:p>
        </c:txPr>
        <c:crossAx val="69909504"/>
        <c:crosses val="autoZero"/>
        <c:auto val="1"/>
        <c:lblAlgn val="ctr"/>
        <c:lblOffset val="100"/>
        <c:noMultiLvlLbl val="0"/>
      </c:catAx>
      <c:valAx>
        <c:axId val="69909504"/>
        <c:scaling>
          <c:orientation val="minMax"/>
          <c:max val="1"/>
          <c:min val="0"/>
        </c:scaling>
        <c:delete val="0"/>
        <c:axPos val="l"/>
        <c:majorGridlines/>
        <c:numFmt formatCode="0%" sourceLinked="1"/>
        <c:majorTickMark val="out"/>
        <c:minorTickMark val="none"/>
        <c:tickLblPos val="nextTo"/>
        <c:txPr>
          <a:bodyPr/>
          <a:lstStyle/>
          <a:p>
            <a:pPr>
              <a:defRPr lang="en-US" sz="1200"/>
            </a:pPr>
            <a:endParaRPr lang="en-US"/>
          </a:p>
        </c:txPr>
        <c:crossAx val="69907968"/>
        <c:crosses val="autoZero"/>
        <c:crossBetween val="between"/>
        <c:majorUnit val="0.2"/>
      </c:valAx>
    </c:plotArea>
    <c:legend>
      <c:legendPos val="b"/>
      <c:layout/>
      <c:overlay val="0"/>
      <c:txPr>
        <a:bodyPr/>
        <a:lstStyle/>
        <a:p>
          <a:pPr>
            <a:defRPr lang="en-US"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en-US"/>
          </a:pPr>
          <a:endParaRPr lang="en-US"/>
        </a:p>
      </c:txPr>
    </c:title>
    <c:autoTitleDeleted val="0"/>
    <c:plotArea>
      <c:layout/>
      <c:barChart>
        <c:barDir val="col"/>
        <c:grouping val="clustered"/>
        <c:varyColors val="0"/>
        <c:ser>
          <c:idx val="0"/>
          <c:order val="0"/>
          <c:tx>
            <c:strRef>
              <c:f>Sheet1!$B$1</c:f>
              <c:strCache>
                <c:ptCount val="1"/>
                <c:pt idx="0">
                  <c:v>%age Coverage </c:v>
                </c:pt>
              </c:strCache>
            </c:strRef>
          </c:tx>
          <c:invertIfNegative val="0"/>
          <c:cat>
            <c:strRef>
              <c:f>Sheet1!$A$2:$A$7</c:f>
              <c:strCache>
                <c:ptCount val="6"/>
                <c:pt idx="0">
                  <c:v>Arunachal PRadesh</c:v>
                </c:pt>
                <c:pt idx="1">
                  <c:v>Meghalaya</c:v>
                </c:pt>
                <c:pt idx="2">
                  <c:v>Mizoram</c:v>
                </c:pt>
                <c:pt idx="3">
                  <c:v>Nagaland</c:v>
                </c:pt>
                <c:pt idx="4">
                  <c:v>Sikkim</c:v>
                </c:pt>
                <c:pt idx="5">
                  <c:v>Tripura</c:v>
                </c:pt>
              </c:strCache>
            </c:strRef>
          </c:cat>
          <c:val>
            <c:numRef>
              <c:f>Sheet1!$B$2:$B$7</c:f>
              <c:numCache>
                <c:formatCode>0%</c:formatCode>
                <c:ptCount val="6"/>
                <c:pt idx="0">
                  <c:v>0.99</c:v>
                </c:pt>
                <c:pt idx="1">
                  <c:v>0.94000000000000061</c:v>
                </c:pt>
                <c:pt idx="2">
                  <c:v>1</c:v>
                </c:pt>
                <c:pt idx="3">
                  <c:v>1</c:v>
                </c:pt>
                <c:pt idx="4">
                  <c:v>1</c:v>
                </c:pt>
                <c:pt idx="5">
                  <c:v>0.97000000000000064</c:v>
                </c:pt>
              </c:numCache>
            </c:numRef>
          </c:val>
          <c:extLst xmlns:c16r2="http://schemas.microsoft.com/office/drawing/2015/06/chart">
            <c:ext xmlns:c16="http://schemas.microsoft.com/office/drawing/2014/chart" uri="{C3380CC4-5D6E-409C-BE32-E72D297353CC}">
              <c16:uniqueId val="{00000000-4EA4-40EA-84D3-96BE3618A99D}"/>
            </c:ext>
          </c:extLst>
        </c:ser>
        <c:dLbls>
          <c:showLegendKey val="0"/>
          <c:showVal val="0"/>
          <c:showCatName val="0"/>
          <c:showSerName val="0"/>
          <c:showPercent val="0"/>
          <c:showBubbleSize val="0"/>
        </c:dLbls>
        <c:gapWidth val="150"/>
        <c:axId val="69976832"/>
        <c:axId val="69978368"/>
      </c:barChart>
      <c:catAx>
        <c:axId val="69976832"/>
        <c:scaling>
          <c:orientation val="minMax"/>
        </c:scaling>
        <c:delete val="0"/>
        <c:axPos val="b"/>
        <c:numFmt formatCode="General" sourceLinked="0"/>
        <c:majorTickMark val="out"/>
        <c:minorTickMark val="none"/>
        <c:tickLblPos val="nextTo"/>
        <c:txPr>
          <a:bodyPr/>
          <a:lstStyle/>
          <a:p>
            <a:pPr>
              <a:defRPr lang="en-US" sz="1400" b="1"/>
            </a:pPr>
            <a:endParaRPr lang="en-US"/>
          </a:p>
        </c:txPr>
        <c:crossAx val="69978368"/>
        <c:crosses val="autoZero"/>
        <c:auto val="1"/>
        <c:lblAlgn val="ctr"/>
        <c:lblOffset val="100"/>
        <c:noMultiLvlLbl val="0"/>
      </c:catAx>
      <c:valAx>
        <c:axId val="69978368"/>
        <c:scaling>
          <c:orientation val="minMax"/>
          <c:max val="1"/>
          <c:min val="0"/>
        </c:scaling>
        <c:delete val="0"/>
        <c:axPos val="l"/>
        <c:majorGridlines/>
        <c:numFmt formatCode="0%" sourceLinked="1"/>
        <c:majorTickMark val="out"/>
        <c:minorTickMark val="none"/>
        <c:tickLblPos val="nextTo"/>
        <c:txPr>
          <a:bodyPr/>
          <a:lstStyle/>
          <a:p>
            <a:pPr>
              <a:defRPr lang="en-US" sz="1200"/>
            </a:pPr>
            <a:endParaRPr lang="en-US"/>
          </a:p>
        </c:txPr>
        <c:crossAx val="69976832"/>
        <c:crosses val="autoZero"/>
        <c:crossBetween val="between"/>
        <c:majorUnit val="0.2"/>
      </c:valAx>
    </c:plotArea>
    <c:legend>
      <c:legendPos val="b"/>
      <c:layout>
        <c:manualLayout>
          <c:xMode val="edge"/>
          <c:yMode val="edge"/>
          <c:x val="0.27603981683140671"/>
          <c:y val="0.87543590719549291"/>
          <c:w val="0.44792036633718657"/>
          <c:h val="5.6067142421263177E-2"/>
        </c:manualLayout>
      </c:layout>
      <c:overlay val="0"/>
      <c:txPr>
        <a:bodyPr/>
        <a:lstStyle/>
        <a:p>
          <a:pPr>
            <a:defRPr lang="en-US"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a:t>%age CCH engaged against PAB approval</a:t>
            </a:r>
          </a:p>
        </c:rich>
      </c:tx>
      <c:layout/>
      <c:overlay val="0"/>
    </c:title>
    <c:autoTitleDeleted val="0"/>
    <c:plotArea>
      <c:layout/>
      <c:barChart>
        <c:barDir val="col"/>
        <c:grouping val="clustered"/>
        <c:varyColors val="0"/>
        <c:ser>
          <c:idx val="0"/>
          <c:order val="0"/>
          <c:tx>
            <c:strRef>
              <c:f>Sheet1!$B$1</c:f>
              <c:strCache>
                <c:ptCount val="1"/>
                <c:pt idx="0">
                  <c:v>%age Coverage (Pry)</c:v>
                </c:pt>
              </c:strCache>
            </c:strRef>
          </c:tx>
          <c:invertIfNegative val="0"/>
          <c:cat>
            <c:strRef>
              <c:f>Sheet1!$A$2:$A$7</c:f>
              <c:strCache>
                <c:ptCount val="6"/>
                <c:pt idx="0">
                  <c:v>Arunachal PRadesh</c:v>
                </c:pt>
                <c:pt idx="1">
                  <c:v>Meghalaya</c:v>
                </c:pt>
                <c:pt idx="2">
                  <c:v>Mizoram</c:v>
                </c:pt>
                <c:pt idx="3">
                  <c:v>Nagaland</c:v>
                </c:pt>
                <c:pt idx="4">
                  <c:v>Sikkim</c:v>
                </c:pt>
                <c:pt idx="5">
                  <c:v>Tripura</c:v>
                </c:pt>
              </c:strCache>
            </c:strRef>
          </c:cat>
          <c:val>
            <c:numRef>
              <c:f>Sheet1!$B$2:$B$7</c:f>
              <c:numCache>
                <c:formatCode>0%</c:formatCode>
                <c:ptCount val="6"/>
                <c:pt idx="0">
                  <c:v>0.96</c:v>
                </c:pt>
                <c:pt idx="1">
                  <c:v>0.97</c:v>
                </c:pt>
                <c:pt idx="2">
                  <c:v>0.94</c:v>
                </c:pt>
                <c:pt idx="3">
                  <c:v>1</c:v>
                </c:pt>
                <c:pt idx="4">
                  <c:v>0.99</c:v>
                </c:pt>
                <c:pt idx="5">
                  <c:v>1</c:v>
                </c:pt>
              </c:numCache>
            </c:numRef>
          </c:val>
          <c:extLst xmlns:c16r2="http://schemas.microsoft.com/office/drawing/2015/06/chart">
            <c:ext xmlns:c16="http://schemas.microsoft.com/office/drawing/2014/chart" uri="{C3380CC4-5D6E-409C-BE32-E72D297353CC}">
              <c16:uniqueId val="{00000000-30D9-46A0-AB05-C3D649DE981F}"/>
            </c:ext>
          </c:extLst>
        </c:ser>
        <c:dLbls>
          <c:showLegendKey val="0"/>
          <c:showVal val="0"/>
          <c:showCatName val="0"/>
          <c:showSerName val="0"/>
          <c:showPercent val="0"/>
          <c:showBubbleSize val="0"/>
        </c:dLbls>
        <c:gapWidth val="150"/>
        <c:axId val="70103808"/>
        <c:axId val="70105344"/>
      </c:barChart>
      <c:catAx>
        <c:axId val="70103808"/>
        <c:scaling>
          <c:orientation val="minMax"/>
        </c:scaling>
        <c:delete val="0"/>
        <c:axPos val="b"/>
        <c:numFmt formatCode="General" sourceLinked="0"/>
        <c:majorTickMark val="out"/>
        <c:minorTickMark val="none"/>
        <c:tickLblPos val="nextTo"/>
        <c:txPr>
          <a:bodyPr/>
          <a:lstStyle/>
          <a:p>
            <a:pPr>
              <a:defRPr lang="en-US" sz="1600" b="1"/>
            </a:pPr>
            <a:endParaRPr lang="en-US"/>
          </a:p>
        </c:txPr>
        <c:crossAx val="70105344"/>
        <c:crosses val="autoZero"/>
        <c:auto val="1"/>
        <c:lblAlgn val="ctr"/>
        <c:lblOffset val="100"/>
        <c:noMultiLvlLbl val="0"/>
      </c:catAx>
      <c:valAx>
        <c:axId val="70105344"/>
        <c:scaling>
          <c:orientation val="minMax"/>
          <c:max val="1"/>
          <c:min val="0"/>
        </c:scaling>
        <c:delete val="0"/>
        <c:axPos val="l"/>
        <c:majorGridlines/>
        <c:numFmt formatCode="0%" sourceLinked="1"/>
        <c:majorTickMark val="out"/>
        <c:minorTickMark val="none"/>
        <c:tickLblPos val="nextTo"/>
        <c:txPr>
          <a:bodyPr/>
          <a:lstStyle/>
          <a:p>
            <a:pPr>
              <a:defRPr lang="en-US" sz="1800" b="1"/>
            </a:pPr>
            <a:endParaRPr lang="en-US"/>
          </a:p>
        </c:txPr>
        <c:crossAx val="7010380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a:t>%age procurement</a:t>
            </a:r>
            <a:r>
              <a:rPr lang="en-US" baseline="0" dirty="0"/>
              <a:t> of KDs against PAB approval </a:t>
            </a:r>
            <a:endParaRPr lang="en-US" dirty="0"/>
          </a:p>
        </c:rich>
      </c:tx>
      <c:layout/>
      <c:overlay val="0"/>
    </c:title>
    <c:autoTitleDeleted val="0"/>
    <c:plotArea>
      <c:layout>
        <c:manualLayout>
          <c:layoutTarget val="inner"/>
          <c:xMode val="edge"/>
          <c:yMode val="edge"/>
          <c:x val="0.25143826436589045"/>
          <c:y val="0.18599356587265339"/>
          <c:w val="0.70955464343552799"/>
          <c:h val="0.51848097125010806"/>
        </c:manualLayout>
      </c:layout>
      <c:barChart>
        <c:barDir val="col"/>
        <c:grouping val="clustered"/>
        <c:varyColors val="0"/>
        <c:ser>
          <c:idx val="0"/>
          <c:order val="0"/>
          <c:tx>
            <c:strRef>
              <c:f>Sheet1!$B$1</c:f>
              <c:strCache>
                <c:ptCount val="1"/>
                <c:pt idx="0">
                  <c:v>%age Coverage </c:v>
                </c:pt>
              </c:strCache>
            </c:strRef>
          </c:tx>
          <c:invertIfNegative val="0"/>
          <c:cat>
            <c:strRef>
              <c:f>Sheet1!$A$2:$A$8</c:f>
              <c:strCache>
                <c:ptCount val="6"/>
                <c:pt idx="0">
                  <c:v>Arunachal PRadesh</c:v>
                </c:pt>
                <c:pt idx="1">
                  <c:v>Meghalaya</c:v>
                </c:pt>
                <c:pt idx="2">
                  <c:v>Mizoram</c:v>
                </c:pt>
                <c:pt idx="3">
                  <c:v>Nagaland</c:v>
                </c:pt>
                <c:pt idx="4">
                  <c:v>Sikkim</c:v>
                </c:pt>
                <c:pt idx="5">
                  <c:v>Tripura</c:v>
                </c:pt>
              </c:strCache>
            </c:strRef>
          </c:cat>
          <c:val>
            <c:numRef>
              <c:f>Sheet1!$B$2:$B$8</c:f>
              <c:numCache>
                <c:formatCode>0%</c:formatCode>
                <c:ptCount val="7"/>
                <c:pt idx="0">
                  <c:v>1</c:v>
                </c:pt>
                <c:pt idx="1">
                  <c:v>1</c:v>
                </c:pt>
                <c:pt idx="2">
                  <c:v>1</c:v>
                </c:pt>
                <c:pt idx="3">
                  <c:v>1</c:v>
                </c:pt>
                <c:pt idx="4">
                  <c:v>0.79</c:v>
                </c:pt>
                <c:pt idx="5">
                  <c:v>1</c:v>
                </c:pt>
              </c:numCache>
            </c:numRef>
          </c:val>
          <c:extLst xmlns:c16r2="http://schemas.microsoft.com/office/drawing/2015/06/chart">
            <c:ext xmlns:c16="http://schemas.microsoft.com/office/drawing/2014/chart" uri="{C3380CC4-5D6E-409C-BE32-E72D297353CC}">
              <c16:uniqueId val="{00000000-3D02-4B78-8990-746DBA7A7979}"/>
            </c:ext>
          </c:extLst>
        </c:ser>
        <c:dLbls>
          <c:showLegendKey val="0"/>
          <c:showVal val="0"/>
          <c:showCatName val="0"/>
          <c:showSerName val="0"/>
          <c:showPercent val="0"/>
          <c:showBubbleSize val="0"/>
        </c:dLbls>
        <c:gapWidth val="150"/>
        <c:axId val="70184960"/>
        <c:axId val="70186496"/>
      </c:barChart>
      <c:catAx>
        <c:axId val="70184960"/>
        <c:scaling>
          <c:orientation val="minMax"/>
        </c:scaling>
        <c:delete val="0"/>
        <c:axPos val="b"/>
        <c:numFmt formatCode="General" sourceLinked="0"/>
        <c:majorTickMark val="out"/>
        <c:minorTickMark val="none"/>
        <c:tickLblPos val="nextTo"/>
        <c:txPr>
          <a:bodyPr/>
          <a:lstStyle/>
          <a:p>
            <a:pPr>
              <a:defRPr lang="en-US" sz="1400" b="1"/>
            </a:pPr>
            <a:endParaRPr lang="en-US"/>
          </a:p>
        </c:txPr>
        <c:crossAx val="70186496"/>
        <c:crosses val="autoZero"/>
        <c:auto val="1"/>
        <c:lblAlgn val="ctr"/>
        <c:lblOffset val="100"/>
        <c:noMultiLvlLbl val="0"/>
      </c:catAx>
      <c:valAx>
        <c:axId val="70186496"/>
        <c:scaling>
          <c:orientation val="minMax"/>
          <c:max val="1"/>
        </c:scaling>
        <c:delete val="0"/>
        <c:axPos val="l"/>
        <c:majorGridlines/>
        <c:numFmt formatCode="0%" sourceLinked="1"/>
        <c:majorTickMark val="out"/>
        <c:minorTickMark val="none"/>
        <c:tickLblPos val="nextTo"/>
        <c:txPr>
          <a:bodyPr/>
          <a:lstStyle/>
          <a:p>
            <a:pPr>
              <a:defRPr lang="en-US" sz="1400" b="1"/>
            </a:pPr>
            <a:endParaRPr lang="en-US"/>
          </a:p>
        </c:txPr>
        <c:crossAx val="70184960"/>
        <c:crosses val="autoZero"/>
        <c:crossBetween val="between"/>
        <c:majorUnit val="0.2"/>
      </c:valAx>
    </c:plotArea>
    <c:legend>
      <c:legendPos val="b"/>
      <c:layout>
        <c:manualLayout>
          <c:xMode val="edge"/>
          <c:yMode val="edge"/>
          <c:x val="0.32923130619310892"/>
          <c:y val="0.85211331114101163"/>
          <c:w val="0.44792036633718657"/>
          <c:h val="8.2564728747560295E-2"/>
        </c:manualLayout>
      </c:layout>
      <c:overlay val="0"/>
      <c:txPr>
        <a:bodyPr/>
        <a:lstStyle/>
        <a:p>
          <a:pPr>
            <a:defRPr lang="en-US"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a:t>%age construction of KS against PAB approval </a:t>
            </a:r>
          </a:p>
        </c:rich>
      </c:tx>
      <c:layout/>
      <c:overlay val="0"/>
    </c:title>
    <c:autoTitleDeleted val="0"/>
    <c:plotArea>
      <c:layout/>
      <c:barChart>
        <c:barDir val="col"/>
        <c:grouping val="clustered"/>
        <c:varyColors val="0"/>
        <c:ser>
          <c:idx val="0"/>
          <c:order val="0"/>
          <c:tx>
            <c:strRef>
              <c:f>Sheet1!$B$1</c:f>
              <c:strCache>
                <c:ptCount val="1"/>
                <c:pt idx="0">
                  <c:v>%age Procurement of KDs against PAB approval </c:v>
                </c:pt>
              </c:strCache>
            </c:strRef>
          </c:tx>
          <c:invertIfNegative val="0"/>
          <c:cat>
            <c:strRef>
              <c:f>Sheet1!$A$2:$A$7</c:f>
              <c:strCache>
                <c:ptCount val="6"/>
                <c:pt idx="0">
                  <c:v>Arunachal PRadesh</c:v>
                </c:pt>
                <c:pt idx="1">
                  <c:v>Meghalaya</c:v>
                </c:pt>
                <c:pt idx="2">
                  <c:v>Mizoram</c:v>
                </c:pt>
                <c:pt idx="3">
                  <c:v>Nagaland</c:v>
                </c:pt>
                <c:pt idx="4">
                  <c:v>Sikkim</c:v>
                </c:pt>
                <c:pt idx="5">
                  <c:v>Tripura</c:v>
                </c:pt>
              </c:strCache>
            </c:strRef>
          </c:cat>
          <c:val>
            <c:numRef>
              <c:f>Sheet1!$B$2:$B$7</c:f>
              <c:numCache>
                <c:formatCode>0%</c:formatCode>
                <c:ptCount val="6"/>
                <c:pt idx="0">
                  <c:v>1</c:v>
                </c:pt>
                <c:pt idx="1">
                  <c:v>0.97</c:v>
                </c:pt>
                <c:pt idx="2">
                  <c:v>0.99</c:v>
                </c:pt>
                <c:pt idx="3">
                  <c:v>1</c:v>
                </c:pt>
                <c:pt idx="4">
                  <c:v>0.99</c:v>
                </c:pt>
                <c:pt idx="5">
                  <c:v>1</c:v>
                </c:pt>
              </c:numCache>
            </c:numRef>
          </c:val>
          <c:extLst xmlns:c16r2="http://schemas.microsoft.com/office/drawing/2015/06/chart">
            <c:ext xmlns:c16="http://schemas.microsoft.com/office/drawing/2014/chart" uri="{C3380CC4-5D6E-409C-BE32-E72D297353CC}">
              <c16:uniqueId val="{00000000-7253-4803-94F3-41ADB762384D}"/>
            </c:ext>
          </c:extLst>
        </c:ser>
        <c:dLbls>
          <c:showLegendKey val="0"/>
          <c:showVal val="0"/>
          <c:showCatName val="0"/>
          <c:showSerName val="0"/>
          <c:showPercent val="0"/>
          <c:showBubbleSize val="0"/>
        </c:dLbls>
        <c:gapWidth val="150"/>
        <c:axId val="70200704"/>
        <c:axId val="70239360"/>
      </c:barChart>
      <c:catAx>
        <c:axId val="70200704"/>
        <c:scaling>
          <c:orientation val="minMax"/>
        </c:scaling>
        <c:delete val="0"/>
        <c:axPos val="b"/>
        <c:numFmt formatCode="General" sourceLinked="0"/>
        <c:majorTickMark val="out"/>
        <c:minorTickMark val="none"/>
        <c:tickLblPos val="nextTo"/>
        <c:txPr>
          <a:bodyPr/>
          <a:lstStyle/>
          <a:p>
            <a:pPr>
              <a:defRPr lang="en-US" sz="1600" b="1"/>
            </a:pPr>
            <a:endParaRPr lang="en-US"/>
          </a:p>
        </c:txPr>
        <c:crossAx val="70239360"/>
        <c:crosses val="autoZero"/>
        <c:auto val="1"/>
        <c:lblAlgn val="ctr"/>
        <c:lblOffset val="100"/>
        <c:noMultiLvlLbl val="0"/>
      </c:catAx>
      <c:valAx>
        <c:axId val="70239360"/>
        <c:scaling>
          <c:orientation val="minMax"/>
          <c:max val="1"/>
          <c:min val="0"/>
        </c:scaling>
        <c:delete val="0"/>
        <c:axPos val="l"/>
        <c:majorGridlines/>
        <c:numFmt formatCode="0%" sourceLinked="1"/>
        <c:majorTickMark val="out"/>
        <c:minorTickMark val="none"/>
        <c:tickLblPos val="nextTo"/>
        <c:txPr>
          <a:bodyPr/>
          <a:lstStyle/>
          <a:p>
            <a:pPr>
              <a:defRPr lang="en-US" sz="1600" b="1"/>
            </a:pPr>
            <a:endParaRPr lang="en-US"/>
          </a:p>
        </c:txPr>
        <c:crossAx val="7020070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1" i="0" u="none" strike="noStrike" kern="1200" spc="0" baseline="0">
                <a:solidFill>
                  <a:schemeClr val="tx1">
                    <a:lumMod val="65000"/>
                    <a:lumOff val="35000"/>
                  </a:schemeClr>
                </a:solidFill>
                <a:latin typeface="+mn-lt"/>
                <a:ea typeface="+mn-ea"/>
                <a:cs typeface="+mn-cs"/>
              </a:defRPr>
            </a:pPr>
            <a:r>
              <a:rPr lang="en-IN" b="1" dirty="0"/>
              <a:t>%</a:t>
            </a:r>
            <a:r>
              <a:rPr lang="en-IN" b="1" baseline="0" dirty="0"/>
              <a:t> schools data entered</a:t>
            </a:r>
            <a:endParaRPr lang="en-IN" b="1" dirty="0"/>
          </a:p>
        </c:rich>
      </c:tx>
      <c:layout/>
      <c:overlay val="0"/>
      <c:spPr>
        <a:noFill/>
        <a:ln>
          <a:noFill/>
        </a:ln>
        <a:effectLst/>
      </c:spPr>
    </c:title>
    <c:autoTitleDeleted val="0"/>
    <c:plotArea>
      <c:layout>
        <c:manualLayout>
          <c:layoutTarget val="inner"/>
          <c:xMode val="edge"/>
          <c:yMode val="edge"/>
          <c:x val="5.3567081288751983E-2"/>
          <c:y val="0.11588929484178705"/>
          <c:w val="0.9331478945566587"/>
          <c:h val="0.59598114367601085"/>
        </c:manualLayout>
      </c:layout>
      <c:barChart>
        <c:barDir val="col"/>
        <c:grouping val="clustered"/>
        <c:varyColors val="0"/>
        <c:ser>
          <c:idx val="0"/>
          <c:order val="0"/>
          <c:tx>
            <c:strRef>
              <c:f>Sheet1!$B$1</c:f>
              <c:strCache>
                <c:ptCount val="1"/>
                <c:pt idx="0">
                  <c:v>Annual</c:v>
                </c:pt>
              </c:strCache>
            </c:strRef>
          </c:tx>
          <c:spPr>
            <a:solidFill>
              <a:schemeClr val="accent1"/>
            </a:solidFill>
            <a:ln>
              <a:noFill/>
            </a:ln>
            <a:effectLst/>
          </c:spPr>
          <c:invertIfNegative val="0"/>
          <c:dLbls>
            <c:dLbl>
              <c:idx val="6"/>
              <c:layout>
                <c:manualLayout>
                  <c:x val="-9.661835748792273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Arunachal Pradesh</c:v>
                </c:pt>
                <c:pt idx="1">
                  <c:v>Mizoram</c:v>
                </c:pt>
                <c:pt idx="2">
                  <c:v>Meghalaya</c:v>
                </c:pt>
                <c:pt idx="3">
                  <c:v>Nagaland</c:v>
                </c:pt>
                <c:pt idx="4">
                  <c:v>Sikkim</c:v>
                </c:pt>
                <c:pt idx="5">
                  <c:v>Tripura</c:v>
                </c:pt>
              </c:strCache>
            </c:strRef>
          </c:cat>
          <c:val>
            <c:numRef>
              <c:f>Sheet1!$B$2:$B$7</c:f>
              <c:numCache>
                <c:formatCode>0%</c:formatCode>
                <c:ptCount val="6"/>
                <c:pt idx="0">
                  <c:v>0.13</c:v>
                </c:pt>
                <c:pt idx="1">
                  <c:v>1</c:v>
                </c:pt>
                <c:pt idx="2">
                  <c:v>1</c:v>
                </c:pt>
                <c:pt idx="3">
                  <c:v>0.88</c:v>
                </c:pt>
                <c:pt idx="4">
                  <c:v>1</c:v>
                </c:pt>
                <c:pt idx="5">
                  <c:v>1</c:v>
                </c:pt>
              </c:numCache>
            </c:numRef>
          </c:val>
          <c:extLst xmlns:c16r2="http://schemas.microsoft.com/office/drawing/2015/06/chart">
            <c:ext xmlns:c16="http://schemas.microsoft.com/office/drawing/2014/chart" uri="{C3380CC4-5D6E-409C-BE32-E72D297353CC}">
              <c16:uniqueId val="{00000000-E530-4064-85FC-B677DBCBC5B9}"/>
            </c:ext>
          </c:extLst>
        </c:ser>
        <c:ser>
          <c:idx val="1"/>
          <c:order val="1"/>
          <c:tx>
            <c:strRef>
              <c:f>Sheet1!$C$1</c:f>
              <c:strCache>
                <c:ptCount val="1"/>
                <c:pt idx="0">
                  <c:v>Monthly</c:v>
                </c:pt>
              </c:strCache>
            </c:strRef>
          </c:tx>
          <c:spPr>
            <a:solidFill>
              <a:schemeClr val="accent2"/>
            </a:solidFill>
            <a:ln>
              <a:noFill/>
            </a:ln>
            <a:effectLst/>
          </c:spPr>
          <c:invertIfNegative val="0"/>
          <c:dLbls>
            <c:dLbl>
              <c:idx val="1"/>
              <c:layout>
                <c:manualLayout>
                  <c:x val="7.2463768115942359E-3"/>
                  <c:y val="2.631751816271407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30-4064-85FC-B677DBCBC5B9}"/>
                </c:ext>
              </c:extLst>
            </c:dLbl>
            <c:dLbl>
              <c:idx val="2"/>
              <c:layout>
                <c:manualLayout>
                  <c:x val="1.207729468599027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30-4064-85FC-B677DBCBC5B9}"/>
                </c:ext>
              </c:extLst>
            </c:dLbl>
            <c:dLbl>
              <c:idx val="3"/>
              <c:layout>
                <c:manualLayout>
                  <c:x val="6.0386473429952011E-3"/>
                  <c:y val="-1.3158759081357046E-3"/>
                </c:manualLayout>
              </c:layout>
              <c:spPr>
                <a:noFill/>
                <a:ln>
                  <a:noFill/>
                </a:ln>
                <a:effectLst/>
              </c:spPr>
              <c:txPr>
                <a:bodyPr rot="0" spcFirstLastPara="1" vertOverflow="ellipsis" vert="horz" wrap="square" lIns="38100" tIns="19050" rIns="38100" bIns="19050" anchor="ctr" anchorCtr="1">
                  <a:noAutofit/>
                </a:bodyPr>
                <a:lstStyle/>
                <a:p>
                  <a:pPr>
                    <a:defRPr lang="en-US"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2228213321160944E-2"/>
                      <c:h val="4.3713397668267887E-2"/>
                    </c:manualLayout>
                  </c15:layout>
                </c:ext>
                <c:ext xmlns:c16="http://schemas.microsoft.com/office/drawing/2014/chart" uri="{C3380CC4-5D6E-409C-BE32-E72D297353CC}">
                  <c16:uniqueId val="{00000008-E530-4064-85FC-B677DBCBC5B9}"/>
                </c:ext>
              </c:extLst>
            </c:dLbl>
            <c:dLbl>
              <c:idx val="5"/>
              <c:layout>
                <c:manualLayout>
                  <c:x val="1.086956521739127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30-4064-85FC-B677DBCBC5B9}"/>
                </c:ext>
              </c:extLst>
            </c:dLbl>
            <c:dLbl>
              <c:idx val="6"/>
              <c:layout>
                <c:manualLayout>
                  <c:x val="7.2463768115942359E-3"/>
                  <c:y val="7.89525544881420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Arunachal Pradesh</c:v>
                </c:pt>
                <c:pt idx="1">
                  <c:v>Mizoram</c:v>
                </c:pt>
                <c:pt idx="2">
                  <c:v>Meghalaya</c:v>
                </c:pt>
                <c:pt idx="3">
                  <c:v>Nagaland</c:v>
                </c:pt>
                <c:pt idx="4">
                  <c:v>Sikkim</c:v>
                </c:pt>
                <c:pt idx="5">
                  <c:v>Tripura</c:v>
                </c:pt>
              </c:strCache>
            </c:strRef>
          </c:cat>
          <c:val>
            <c:numRef>
              <c:f>Sheet1!$C$2:$C$7</c:f>
              <c:numCache>
                <c:formatCode>0%</c:formatCode>
                <c:ptCount val="6"/>
                <c:pt idx="0">
                  <c:v>0</c:v>
                </c:pt>
                <c:pt idx="1">
                  <c:v>0.99</c:v>
                </c:pt>
                <c:pt idx="2">
                  <c:v>0.63</c:v>
                </c:pt>
                <c:pt idx="3">
                  <c:v>0.6</c:v>
                </c:pt>
                <c:pt idx="4">
                  <c:v>0.98</c:v>
                </c:pt>
                <c:pt idx="5">
                  <c:v>1</c:v>
                </c:pt>
              </c:numCache>
            </c:numRef>
          </c:val>
          <c:extLst xmlns:c16r2="http://schemas.microsoft.com/office/drawing/2015/06/chart">
            <c:ext xmlns:c16="http://schemas.microsoft.com/office/drawing/2014/chart" uri="{C3380CC4-5D6E-409C-BE32-E72D297353CC}">
              <c16:uniqueId val="{00000001-E530-4064-85FC-B677DBCBC5B9}"/>
            </c:ext>
          </c:extLst>
        </c:ser>
        <c:ser>
          <c:idx val="2"/>
          <c:order val="2"/>
          <c:tx>
            <c:strRef>
              <c:f>Sheet1!$D$1</c:f>
              <c:strCache>
                <c:ptCount val="1"/>
                <c:pt idx="0">
                  <c:v>Daily (AMS) : Average (Apr, 2018-Mar,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Arunachal Pradesh</c:v>
                </c:pt>
                <c:pt idx="1">
                  <c:v>Mizoram</c:v>
                </c:pt>
                <c:pt idx="2">
                  <c:v>Meghalaya</c:v>
                </c:pt>
                <c:pt idx="3">
                  <c:v>Nagaland</c:v>
                </c:pt>
                <c:pt idx="4">
                  <c:v>Sikkim</c:v>
                </c:pt>
                <c:pt idx="5">
                  <c:v>Tripura</c:v>
                </c:pt>
              </c:strCache>
            </c:strRef>
          </c:cat>
          <c:val>
            <c:numRef>
              <c:f>Sheet1!$D$2:$D$7</c:f>
              <c:numCache>
                <c:formatCode>0%</c:formatCode>
                <c:ptCount val="6"/>
                <c:pt idx="0">
                  <c:v>0.01</c:v>
                </c:pt>
                <c:pt idx="1">
                  <c:v>0.51</c:v>
                </c:pt>
                <c:pt idx="2">
                  <c:v>0.03</c:v>
                </c:pt>
                <c:pt idx="3">
                  <c:v>0.25</c:v>
                </c:pt>
                <c:pt idx="4">
                  <c:v>0.5</c:v>
                </c:pt>
                <c:pt idx="5">
                  <c:v>0.67</c:v>
                </c:pt>
              </c:numCache>
            </c:numRef>
          </c:val>
          <c:extLst xmlns:c16r2="http://schemas.microsoft.com/office/drawing/2015/06/chart">
            <c:ext xmlns:c16="http://schemas.microsoft.com/office/drawing/2014/chart" uri="{C3380CC4-5D6E-409C-BE32-E72D297353CC}">
              <c16:uniqueId val="{00000002-E530-4064-85FC-B677DBCBC5B9}"/>
            </c:ext>
          </c:extLst>
        </c:ser>
        <c:dLbls>
          <c:showLegendKey val="0"/>
          <c:showVal val="0"/>
          <c:showCatName val="0"/>
          <c:showSerName val="0"/>
          <c:showPercent val="0"/>
          <c:showBubbleSize val="0"/>
        </c:dLbls>
        <c:gapWidth val="176"/>
        <c:overlap val="-19"/>
        <c:axId val="78100736"/>
        <c:axId val="78127104"/>
      </c:barChart>
      <c:catAx>
        <c:axId val="7810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crossAx val="78127104"/>
        <c:crosses val="autoZero"/>
        <c:auto val="1"/>
        <c:lblAlgn val="ctr"/>
        <c:lblOffset val="100"/>
        <c:noMultiLvlLbl val="0"/>
      </c:catAx>
      <c:valAx>
        <c:axId val="78127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en-US"/>
          </a:p>
        </c:txPr>
        <c:crossAx val="78100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126"/>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60335" y="0"/>
            <a:ext cx="2953226" cy="497126"/>
          </a:xfrm>
          <a:prstGeom prst="rect">
            <a:avLst/>
          </a:prstGeom>
        </p:spPr>
        <p:txBody>
          <a:bodyPr vert="horz" lIns="93177" tIns="46589" rIns="93177" bIns="46589" rtlCol="0"/>
          <a:lstStyle>
            <a:lvl1pPr algn="r">
              <a:defRPr sz="1200"/>
            </a:lvl1pPr>
          </a:lstStyle>
          <a:p>
            <a:fld id="{0F477260-0233-493B-A4BB-4030CAB2145D}" type="datetimeFigureOut">
              <a:rPr lang="en-US" smtClean="0"/>
              <a:pPr/>
              <a:t>05-Jul-19</a:t>
            </a:fld>
            <a:endParaRPr lang="en-US"/>
          </a:p>
        </p:txBody>
      </p:sp>
      <p:sp>
        <p:nvSpPr>
          <p:cNvPr id="4" name="Slide Image Placeholder 3"/>
          <p:cNvSpPr>
            <a:spLocks noGrp="1" noRot="1" noChangeAspect="1"/>
          </p:cNvSpPr>
          <p:nvPr>
            <p:ph type="sldImg" idx="2"/>
          </p:nvPr>
        </p:nvSpPr>
        <p:spPr>
          <a:xfrm>
            <a:off x="923925" y="746125"/>
            <a:ext cx="4967288" cy="37274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1514" y="4722694"/>
            <a:ext cx="5452110" cy="4474131"/>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3226" cy="49712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60335" y="9443662"/>
            <a:ext cx="2953226" cy="497126"/>
          </a:xfrm>
          <a:prstGeom prst="rect">
            <a:avLst/>
          </a:prstGeom>
        </p:spPr>
        <p:txBody>
          <a:bodyPr vert="horz" lIns="93177" tIns="46589" rIns="93177" bIns="46589" rtlCol="0" anchor="b"/>
          <a:lstStyle>
            <a:lvl1pPr algn="r">
              <a:defRPr sz="1200"/>
            </a:lvl1pPr>
          </a:lstStyle>
          <a:p>
            <a:fld id="{C6063E6C-F22E-40F5-82DC-C432D647C420}" type="slidenum">
              <a:rPr lang="en-US" smtClean="0"/>
              <a:pPr/>
              <a:t>‹#›</a:t>
            </a:fld>
            <a:endParaRPr lang="en-US"/>
          </a:p>
        </p:txBody>
      </p:sp>
    </p:spTree>
    <p:extLst>
      <p:ext uri="{BB962C8B-B14F-4D97-AF65-F5344CB8AC3E}">
        <p14:creationId xmlns:p14="http://schemas.microsoft.com/office/powerpoint/2010/main" val="278164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10244" name="Slide Number Placeholder 3"/>
          <p:cNvSpPr>
            <a:spLocks noGrp="1" noChangeArrowheads="1"/>
          </p:cNvSpPr>
          <p:nvPr>
            <p:ph type="sldNum" sz="quarter" idx="5"/>
          </p:nvPr>
        </p:nvSpPr>
        <p:spPr bwMode="auto">
          <a:noFill/>
          <a:ln>
            <a:miter lim="800000"/>
            <a:headEnd/>
            <a:tailEnd/>
          </a:ln>
        </p:spPr>
        <p:txBody>
          <a:bodyPr/>
          <a:lstStyle/>
          <a:p>
            <a:fld id="{2A4BC9A5-5239-466A-B26D-5C95FCE6C341}" type="slidenum">
              <a:rPr lang="en-US" altLang="en-US" smtClean="0"/>
              <a:pPr/>
              <a:t>9</a:t>
            </a:fld>
            <a:endParaRPr lang="en-US" altLang="en-US"/>
          </a:p>
        </p:txBody>
      </p:sp>
    </p:spTree>
    <p:extLst>
      <p:ext uri="{BB962C8B-B14F-4D97-AF65-F5344CB8AC3E}">
        <p14:creationId xmlns:p14="http://schemas.microsoft.com/office/powerpoint/2010/main" val="264530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13316" name="Slide Number Placeholder 3"/>
          <p:cNvSpPr>
            <a:spLocks noGrp="1"/>
          </p:cNvSpPr>
          <p:nvPr>
            <p:ph type="sldNum" sz="quarter" idx="5"/>
          </p:nvPr>
        </p:nvSpPr>
        <p:spPr bwMode="auto">
          <a:noFill/>
          <a:ln>
            <a:miter lim="800000"/>
            <a:headEnd/>
            <a:tailEnd/>
          </a:ln>
        </p:spPr>
        <p:txBody>
          <a:bodyPr/>
          <a:lstStyle/>
          <a:p>
            <a:fld id="{A335D549-BAD4-4B13-A063-EC77D0C26FE9}" type="slidenum">
              <a:rPr lang="en-US" smtClean="0"/>
              <a:pPr/>
              <a:t>11</a:t>
            </a:fld>
            <a:endParaRPr lang="en-US"/>
          </a:p>
        </p:txBody>
      </p:sp>
    </p:spTree>
    <p:extLst>
      <p:ext uri="{BB962C8B-B14F-4D97-AF65-F5344CB8AC3E}">
        <p14:creationId xmlns:p14="http://schemas.microsoft.com/office/powerpoint/2010/main" val="292575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12292" name="Slide Number Placeholder 3"/>
          <p:cNvSpPr>
            <a:spLocks noGrp="1"/>
          </p:cNvSpPr>
          <p:nvPr>
            <p:ph type="sldNum" sz="quarter" idx="5"/>
          </p:nvPr>
        </p:nvSpPr>
        <p:spPr bwMode="auto">
          <a:noFill/>
          <a:ln>
            <a:miter lim="800000"/>
            <a:headEnd/>
            <a:tailEnd/>
          </a:ln>
        </p:spPr>
        <p:txBody>
          <a:bodyPr/>
          <a:lstStyle/>
          <a:p>
            <a:fld id="{FCD3D1C7-4889-4272-9F85-598972F39457}" type="slidenum">
              <a:rPr lang="en-US" smtClean="0"/>
              <a:pPr/>
              <a:t>12</a:t>
            </a:fld>
            <a:endParaRPr lang="en-US"/>
          </a:p>
        </p:txBody>
      </p:sp>
    </p:spTree>
    <p:extLst>
      <p:ext uri="{BB962C8B-B14F-4D97-AF65-F5344CB8AC3E}">
        <p14:creationId xmlns:p14="http://schemas.microsoft.com/office/powerpoint/2010/main" val="171872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11268" name="Slide Number Placeholder 3"/>
          <p:cNvSpPr>
            <a:spLocks noGrp="1" noChangeArrowheads="1"/>
          </p:cNvSpPr>
          <p:nvPr>
            <p:ph type="sldNum" sz="quarter" idx="5"/>
          </p:nvPr>
        </p:nvSpPr>
        <p:spPr bwMode="auto">
          <a:noFill/>
          <a:ln>
            <a:miter lim="800000"/>
            <a:headEnd/>
            <a:tailEnd/>
          </a:ln>
        </p:spPr>
        <p:txBody>
          <a:bodyPr/>
          <a:lstStyle/>
          <a:p>
            <a:fld id="{C1BE1E11-9F09-4749-A712-5CB9FA4156E9}" type="slidenum">
              <a:rPr lang="en-US" altLang="en-US" smtClean="0"/>
              <a:pPr/>
              <a:t>13</a:t>
            </a:fld>
            <a:endParaRPr lang="en-US" altLang="en-US"/>
          </a:p>
        </p:txBody>
      </p:sp>
    </p:spTree>
    <p:extLst>
      <p:ext uri="{BB962C8B-B14F-4D97-AF65-F5344CB8AC3E}">
        <p14:creationId xmlns:p14="http://schemas.microsoft.com/office/powerpoint/2010/main" val="307661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Narrow" pitchFamily="34" charset="0"/>
                <a:cs typeface="Arial" pitchFamily="34" charset="0"/>
              </a:defRPr>
            </a:lvl1pPr>
            <a:lvl2pPr marL="742909" indent="-285734" defTabSz="931811" eaLnBrk="0" hangingPunct="0">
              <a:defRPr>
                <a:solidFill>
                  <a:schemeClr val="tx1"/>
                </a:solidFill>
                <a:latin typeface="Arial Narrow" pitchFamily="34" charset="0"/>
                <a:cs typeface="Arial" pitchFamily="34" charset="0"/>
              </a:defRPr>
            </a:lvl2pPr>
            <a:lvl3pPr marL="1142937" indent="-228587" defTabSz="931811" eaLnBrk="0" hangingPunct="0">
              <a:defRPr>
                <a:solidFill>
                  <a:schemeClr val="tx1"/>
                </a:solidFill>
                <a:latin typeface="Arial Narrow" pitchFamily="34" charset="0"/>
                <a:cs typeface="Arial" pitchFamily="34" charset="0"/>
              </a:defRPr>
            </a:lvl3pPr>
            <a:lvl4pPr marL="1600111" indent="-228587" defTabSz="931811" eaLnBrk="0" hangingPunct="0">
              <a:defRPr>
                <a:solidFill>
                  <a:schemeClr val="tx1"/>
                </a:solidFill>
                <a:latin typeface="Arial Narrow" pitchFamily="34" charset="0"/>
                <a:cs typeface="Arial" pitchFamily="34" charset="0"/>
              </a:defRPr>
            </a:lvl4pPr>
            <a:lvl5pPr marL="2057287" indent="-228587" defTabSz="931811" eaLnBrk="0" hangingPunct="0">
              <a:defRPr>
                <a:solidFill>
                  <a:schemeClr val="tx1"/>
                </a:solidFill>
                <a:latin typeface="Arial Narrow" pitchFamily="34" charset="0"/>
                <a:cs typeface="Arial" pitchFamily="34" charset="0"/>
              </a:defRPr>
            </a:lvl5pPr>
            <a:lvl6pPr marL="2514461" indent="-228587" defTabSz="931811" eaLnBrk="0" fontAlgn="base" hangingPunct="0">
              <a:spcBef>
                <a:spcPct val="0"/>
              </a:spcBef>
              <a:spcAft>
                <a:spcPct val="0"/>
              </a:spcAft>
              <a:defRPr>
                <a:solidFill>
                  <a:schemeClr val="tx1"/>
                </a:solidFill>
                <a:latin typeface="Arial Narrow" pitchFamily="34" charset="0"/>
                <a:cs typeface="Arial" pitchFamily="34" charset="0"/>
              </a:defRPr>
            </a:lvl6pPr>
            <a:lvl7pPr marL="2971635" indent="-228587" defTabSz="931811" eaLnBrk="0" fontAlgn="base" hangingPunct="0">
              <a:spcBef>
                <a:spcPct val="0"/>
              </a:spcBef>
              <a:spcAft>
                <a:spcPct val="0"/>
              </a:spcAft>
              <a:defRPr>
                <a:solidFill>
                  <a:schemeClr val="tx1"/>
                </a:solidFill>
                <a:latin typeface="Arial Narrow" pitchFamily="34" charset="0"/>
                <a:cs typeface="Arial" pitchFamily="34" charset="0"/>
              </a:defRPr>
            </a:lvl7pPr>
            <a:lvl8pPr marL="3428811" indent="-228587" defTabSz="931811" eaLnBrk="0" fontAlgn="base" hangingPunct="0">
              <a:spcBef>
                <a:spcPct val="0"/>
              </a:spcBef>
              <a:spcAft>
                <a:spcPct val="0"/>
              </a:spcAft>
              <a:defRPr>
                <a:solidFill>
                  <a:schemeClr val="tx1"/>
                </a:solidFill>
                <a:latin typeface="Arial Narrow" pitchFamily="34" charset="0"/>
                <a:cs typeface="Arial" pitchFamily="34" charset="0"/>
              </a:defRPr>
            </a:lvl8pPr>
            <a:lvl9pPr marL="3885985" indent="-228587" defTabSz="931811"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fld id="{4292438A-AC3B-4AD1-B137-83DE0820E692}" type="slidenum">
              <a:rPr lang="en-US">
                <a:solidFill>
                  <a:srgbClr val="000000"/>
                </a:solidFill>
                <a:latin typeface="Arial" pitchFamily="34" charset="0"/>
              </a:rPr>
              <a:pPr eaLnBrk="1" hangingPunct="1"/>
              <a:t>24</a:t>
            </a:fld>
            <a:endParaRPr lang="en-US">
              <a:solidFill>
                <a:srgbClr val="000000"/>
              </a:solidFill>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82373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4" name="Slide Number Placeholder 3"/>
          <p:cNvSpPr>
            <a:spLocks noGrp="1"/>
          </p:cNvSpPr>
          <p:nvPr>
            <p:ph type="sldNum" sz="quarter" idx="5"/>
          </p:nvPr>
        </p:nvSpPr>
        <p:spPr/>
        <p:txBody>
          <a:bodyPr/>
          <a:lstStyle/>
          <a:p>
            <a:pPr>
              <a:defRPr/>
            </a:pPr>
            <a:fld id="{B75634B5-DB9E-4E5A-B2E6-D5780B2431BE}" type="slidenum">
              <a:rPr lang="en-US" smtClean="0"/>
              <a:pPr>
                <a:defRPr/>
              </a:pPr>
              <a:t>25</a:t>
            </a:fld>
            <a:endParaRPr lang="en-US"/>
          </a:p>
        </p:txBody>
      </p:sp>
    </p:spTree>
    <p:extLst>
      <p:ext uri="{BB962C8B-B14F-4D97-AF65-F5344CB8AC3E}">
        <p14:creationId xmlns:p14="http://schemas.microsoft.com/office/powerpoint/2010/main" val="18928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33899-28D8-4E3A-AA40-6B00B3356810}" type="datetime1">
              <a:rPr lang="en-US" smtClean="0"/>
              <a:pPr/>
              <a:t>05-Jul-19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43536-C3F0-4438-8EE8-768A33D73DB6}" type="datetime1">
              <a:rPr lang="en-US" smtClean="0"/>
              <a:pPr/>
              <a:t>05-Jul-19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4A351-96F5-4F9F-B519-23F1B5137B42}" type="datetime1">
              <a:rPr lang="en-US" smtClean="0"/>
              <a:pPr/>
              <a:t>05-Jul-19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DBA72-0D57-432C-9742-262A047FE6D4}" type="datetime1">
              <a:rPr lang="en-US" smtClean="0"/>
              <a:pPr/>
              <a:t>05-Jul-19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CE51D-9295-4AF1-B0DA-98C79C32FF29}" type="datetime1">
              <a:rPr lang="en-US" smtClean="0"/>
              <a:pPr/>
              <a:t>05-Jul-19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5B2963-3F0B-48B1-86D2-2353C87E0822}" type="datetime1">
              <a:rPr lang="en-US" smtClean="0"/>
              <a:pPr/>
              <a:t>05-Jul-19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D5806-BB09-4747-BA5E-30656F63C3C1}" type="datetime1">
              <a:rPr lang="en-US" smtClean="0"/>
              <a:pPr/>
              <a:t>05-Jul-19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664411-2128-450E-ACF6-63CF1B660A1C}" type="datetime1">
              <a:rPr lang="en-US" smtClean="0"/>
              <a:pPr/>
              <a:t>05-Jul-19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78B2C-5943-4E16-823D-509C441BF33A}" type="datetime1">
              <a:rPr lang="en-US" smtClean="0"/>
              <a:pPr/>
              <a:t>05-Jul-19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7633A-F881-473F-A696-501256B0AD70}" type="datetime1">
              <a:rPr lang="en-US" smtClean="0"/>
              <a:pPr/>
              <a:t>05-Jul-19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7F284-3680-44FE-8D4B-4F2AD5EB5147}" type="datetime1">
              <a:rPr lang="en-US" smtClean="0"/>
              <a:pPr/>
              <a:t>05-Jul-19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9E99-0335-4359-AB5C-BEAA8E8624B0}" type="datetime1">
              <a:rPr lang="en-US" smtClean="0"/>
              <a:pPr/>
              <a:t>05-Jul-19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2436F-A003-49D2-BDA8-A65B203CD7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1">
            <a:extLst>
              <a:ext uri="{FF2B5EF4-FFF2-40B4-BE49-F238E27FC236}">
                <a16:creationId xmlns:a16="http://schemas.microsoft.com/office/drawing/2014/main" xmlns="" id="{C043577C-3054-4D4D-BCC4-52F43905A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3D2CA4-7124-44EA-9B73-5F4A1D012AF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7" name="Rectangle 3">
            <a:extLst>
              <a:ext uri="{FF2B5EF4-FFF2-40B4-BE49-F238E27FC236}">
                <a16:creationId xmlns:a16="http://schemas.microsoft.com/office/drawing/2014/main" xmlns="" id="{39ED8750-08D7-488C-9C49-F1262A7458FD}"/>
              </a:ext>
            </a:extLst>
          </p:cNvPr>
          <p:cNvSpPr txBox="1">
            <a:spLocks noRot="1" noChangeArrowheads="1"/>
          </p:cNvSpPr>
          <p:nvPr/>
        </p:nvSpPr>
        <p:spPr>
          <a:xfrm>
            <a:off x="152400" y="914400"/>
            <a:ext cx="8686800" cy="5181600"/>
          </a:xfrm>
          <a:prstGeom prst="rect">
            <a:avLst/>
          </a:prstGeom>
        </p:spPr>
        <p:txBody>
          <a:bodyPr>
            <a:normAutofit/>
          </a:bodyPr>
          <a:lstStyle/>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4400" b="1" i="0" u="none" strike="noStrike" kern="1200" cap="none" spc="0" normalizeH="0" baseline="0" noProof="0" dirty="0">
              <a:ln>
                <a:noFill/>
              </a:ln>
              <a:solidFill>
                <a:srgbClr val="4F81BD">
                  <a:lumMod val="50000"/>
                </a:srgbClr>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p:txBody>
      </p:sp>
      <p:pic>
        <p:nvPicPr>
          <p:cNvPr id="2053" name="Picture 5">
            <a:extLst>
              <a:ext uri="{FF2B5EF4-FFF2-40B4-BE49-F238E27FC236}">
                <a16:creationId xmlns:a16="http://schemas.microsoft.com/office/drawing/2014/main" xmlns="" id="{6CB880F1-E988-4F86-B31C-1E2B107AD3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7779" t="13121" r="27777" b="10283"/>
          <a:stretch>
            <a:fillRect/>
          </a:stretch>
        </p:blipFill>
        <p:spPr bwMode="auto">
          <a:xfrm>
            <a:off x="8143900" y="31750"/>
            <a:ext cx="1000100" cy="123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9BD3CBA1-0A3D-4EE5-A1F9-F6F80106C4BC}"/>
              </a:ext>
            </a:extLst>
          </p:cNvPr>
          <p:cNvSpPr/>
          <p:nvPr/>
        </p:nvSpPr>
        <p:spPr>
          <a:xfrm>
            <a:off x="685800" y="0"/>
            <a:ext cx="78486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Mid Day Meal Scheme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 </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Verdana" panose="020B0604030504040204" pitchFamily="34" charset="0"/>
              <a:cs typeface="Verdana" panose="020B0604030504040204" pitchFamily="34" charset="0"/>
            </a:endParaRPr>
          </a:p>
        </p:txBody>
      </p:sp>
      <p:sp>
        <p:nvSpPr>
          <p:cNvPr id="2056" name="Title 1">
            <a:extLst>
              <a:ext uri="{FF2B5EF4-FFF2-40B4-BE49-F238E27FC236}">
                <a16:creationId xmlns:a16="http://schemas.microsoft.com/office/drawing/2014/main" xmlns="" id="{77AF40C7-36F6-4C47-A152-A736F1293DB0}"/>
              </a:ext>
            </a:extLst>
          </p:cNvPr>
          <p:cNvSpPr>
            <a:spLocks noGrp="1"/>
          </p:cNvSpPr>
          <p:nvPr>
            <p:ph type="ctrTitle"/>
          </p:nvPr>
        </p:nvSpPr>
        <p:spPr>
          <a:xfrm>
            <a:off x="1214414" y="714356"/>
            <a:ext cx="6500858" cy="714380"/>
          </a:xfrm>
          <a:solidFill>
            <a:schemeClr val="bg1">
              <a:alpha val="63921"/>
            </a:schemeClr>
          </a:solidFill>
        </p:spPr>
        <p:txBody>
          <a:bodyPr>
            <a:normAutofit fontScale="90000"/>
          </a:bodyPr>
          <a:lstStyle/>
          <a:p>
            <a:pPr eaLnBrk="1" hangingPunct="1"/>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
            </a:r>
            <a:b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br>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PAB - MDM Meeting  for</a:t>
            </a:r>
            <a:r>
              <a:rPr lang="en-US" altLang="en-US" sz="2000" b="1" dirty="0"/>
              <a:t/>
            </a:r>
            <a:br>
              <a:rPr lang="en-US" altLang="en-US" sz="2000" b="1" dirty="0"/>
            </a:br>
            <a:r>
              <a:rPr lang="en-US" altLang="en-US" sz="2000" b="1" dirty="0"/>
              <a:t>Review of Implementation of MDMS in NER States: </a:t>
            </a:r>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07.05.2019</a:t>
            </a:r>
            <a:r>
              <a:rPr lang="en-US" altLang="en-US" sz="2000" b="1" dirty="0">
                <a:solidFill>
                  <a:srgbClr val="0099FF"/>
                </a:solidFill>
              </a:rPr>
              <a:t/>
            </a:r>
            <a:br>
              <a:rPr lang="en-US" altLang="en-US" sz="2000" b="1" dirty="0">
                <a:solidFill>
                  <a:srgbClr val="0099FF"/>
                </a:solidFill>
              </a:rPr>
            </a:br>
            <a:r>
              <a:rPr lang="en-US" altLang="en-US" sz="1200" b="1" dirty="0"/>
              <a:t/>
            </a:r>
            <a:br>
              <a:rPr lang="en-US" altLang="en-US" sz="1200" b="1" dirty="0"/>
            </a:br>
            <a:endParaRPr lang="en-US" altLang="en-US" sz="1100" b="1" i="1" u="sng" dirty="0"/>
          </a:p>
        </p:txBody>
      </p:sp>
      <p:pic>
        <p:nvPicPr>
          <p:cNvPr id="57345" name="Picture 1"/>
          <p:cNvPicPr>
            <a:picLocks noChangeAspect="1" noChangeArrowheads="1"/>
          </p:cNvPicPr>
          <p:nvPr/>
        </p:nvPicPr>
        <p:blipFill>
          <a:blip r:embed="rId3" cstate="print"/>
          <a:srcRect/>
          <a:stretch>
            <a:fillRect/>
          </a:stretch>
        </p:blipFill>
        <p:spPr bwMode="auto">
          <a:xfrm>
            <a:off x="0" y="0"/>
            <a:ext cx="1142976" cy="1407130"/>
          </a:xfrm>
          <a:prstGeom prst="rect">
            <a:avLst/>
          </a:prstGeom>
          <a:noFill/>
          <a:ln w="9525">
            <a:noFill/>
            <a:miter lim="800000"/>
            <a:headEnd/>
            <a:tailEnd/>
          </a:ln>
          <a:effectLst/>
        </p:spPr>
      </p:pic>
      <p:pic>
        <p:nvPicPr>
          <p:cNvPr id="13313" name="Picture 1"/>
          <p:cNvPicPr>
            <a:picLocks noChangeAspect="1" noChangeArrowheads="1"/>
          </p:cNvPicPr>
          <p:nvPr/>
        </p:nvPicPr>
        <p:blipFill>
          <a:blip r:embed="rId4"/>
          <a:srcRect t="4167" b="16666"/>
          <a:stretch>
            <a:fillRect/>
          </a:stretch>
        </p:blipFill>
        <p:spPr bwMode="auto">
          <a:xfrm>
            <a:off x="0" y="1428736"/>
            <a:ext cx="9144000" cy="542928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17634671"/>
              </p:ext>
            </p:extLst>
          </p:nvPr>
        </p:nvGraphicFramePr>
        <p:xfrm>
          <a:off x="86817" y="508146"/>
          <a:ext cx="3837111" cy="6279371"/>
        </p:xfrm>
        <a:graphic>
          <a:graphicData uri="http://schemas.openxmlformats.org/drawingml/2006/table">
            <a:tbl>
              <a:tblPr/>
              <a:tblGrid>
                <a:gridCol w="1244823">
                  <a:extLst>
                    <a:ext uri="{9D8B030D-6E8A-4147-A177-3AD203B41FA5}">
                      <a16:colId xmlns:a16="http://schemas.microsoft.com/office/drawing/2014/main" xmlns="" val="20000"/>
                    </a:ext>
                  </a:extLst>
                </a:gridCol>
                <a:gridCol w="961067">
                  <a:extLst>
                    <a:ext uri="{9D8B030D-6E8A-4147-A177-3AD203B41FA5}">
                      <a16:colId xmlns:a16="http://schemas.microsoft.com/office/drawing/2014/main" xmlns="" val="20001"/>
                    </a:ext>
                  </a:extLst>
                </a:gridCol>
                <a:gridCol w="911141">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tblGrid>
              <a:tr h="545897">
                <a:tc>
                  <a:txBody>
                    <a:bodyPr/>
                    <a:lstStyle/>
                    <a:p>
                      <a:pPr algn="ctr" fontAlgn="ctr"/>
                      <a:r>
                        <a:rPr lang="en-US" sz="1200" b="1" i="0" u="none" strike="noStrike" dirty="0">
                          <a:solidFill>
                            <a:srgbClr val="000000"/>
                          </a:solidFill>
                          <a:latin typeface="Calibri"/>
                        </a:rPr>
                        <a:t>Component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PAB-Approval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Achievement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Achievement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0346">
                <a:tc>
                  <a:txBody>
                    <a:bodyPr/>
                    <a:lstStyle/>
                    <a:p>
                      <a:pPr algn="l" fontAlgn="ctr"/>
                      <a:r>
                        <a:rPr lang="en-US" sz="1200" b="1" i="0" u="none" strike="noStrike" dirty="0">
                          <a:solidFill>
                            <a:srgbClr val="000000"/>
                          </a:solidFill>
                          <a:latin typeface="Arial"/>
                        </a:rPr>
                        <a:t>Institutions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11847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11715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99%</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2621">
                <a:tc>
                  <a:txBody>
                    <a:bodyPr/>
                    <a:lstStyle/>
                    <a:p>
                      <a:pPr algn="l" fontAlgn="ctr"/>
                      <a:r>
                        <a:rPr lang="en-US" sz="1200" b="1" i="0" u="none" strike="noStrike">
                          <a:solidFill>
                            <a:srgbClr val="000000"/>
                          </a:solidFill>
                          <a:latin typeface="Arial"/>
                        </a:rPr>
                        <a:t>Children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526991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525833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100%</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2621">
                <a:tc>
                  <a:txBody>
                    <a:bodyPr/>
                    <a:lstStyle/>
                    <a:p>
                      <a:pPr algn="l" fontAlgn="ctr"/>
                      <a:r>
                        <a:rPr lang="en-US" sz="1200" b="1" i="0" u="none" strike="noStrike" dirty="0">
                          <a:solidFill>
                            <a:srgbClr val="000000"/>
                          </a:solidFill>
                          <a:latin typeface="Arial"/>
                        </a:rPr>
                        <a:t>Working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95%</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27862">
                <a:tc>
                  <a:txBody>
                    <a:bodyPr/>
                    <a:lstStyle/>
                    <a:p>
                      <a:pPr algn="l" fontAlgn="ctr"/>
                      <a:r>
                        <a:rPr lang="en-US" sz="1200" b="1" i="0" u="none" strike="noStrike" dirty="0" smtClean="0">
                          <a:solidFill>
                            <a:srgbClr val="000000"/>
                          </a:solidFill>
                          <a:latin typeface="Arial"/>
                        </a:rPr>
                        <a:t>Food Grain Utilization (in MTs)</a:t>
                      </a:r>
                      <a:endParaRPr lang="en-US" sz="12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12391.12</a:t>
                      </a:r>
                    </a:p>
                    <a:p>
                      <a:pPr algn="ctr" fontAlgn="b"/>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12299.80</a:t>
                      </a:r>
                    </a:p>
                    <a:p>
                      <a:pPr algn="ctr" fontAlgn="b"/>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99%</a:t>
                      </a:r>
                    </a:p>
                    <a:p>
                      <a:pPr algn="ctr" fontAlgn="b"/>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0346">
                <a:tc>
                  <a:txBody>
                    <a:bodyPr/>
                    <a:lstStyle/>
                    <a:p>
                      <a:pPr algn="l" fontAlgn="ctr"/>
                      <a:r>
                        <a:rPr lang="en-US" sz="1200" b="1" i="0" u="none" strike="noStrike">
                          <a:solidFill>
                            <a:srgbClr val="000000"/>
                          </a:solidFill>
                          <a:latin typeface="Arial"/>
                        </a:rPr>
                        <a:t>Cooking Cost     (Rs. in Lacs)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5385.44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5369.37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100%</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2621">
                <a:tc>
                  <a:txBody>
                    <a:bodyPr/>
                    <a:lstStyle/>
                    <a:p>
                      <a:pPr algn="l" fontAlgn="ctr"/>
                      <a:r>
                        <a:rPr lang="en-US" sz="1200" b="1" i="0" u="none" strike="noStrike">
                          <a:solidFill>
                            <a:srgbClr val="000000"/>
                          </a:solidFill>
                          <a:latin typeface="Arial"/>
                        </a:rPr>
                        <a:t>CCH Engaged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18547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17997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97%</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7170">
                <a:tc>
                  <a:txBody>
                    <a:bodyPr/>
                    <a:lstStyle/>
                    <a:p>
                      <a:pPr algn="l" fontAlgn="ctr"/>
                      <a:r>
                        <a:rPr lang="en-US" sz="1200" b="1" i="0" u="none" strike="noStrike">
                          <a:solidFill>
                            <a:srgbClr val="000000"/>
                          </a:solidFill>
                          <a:latin typeface="Arial"/>
                        </a:rPr>
                        <a:t>CCH Honorarium (Rs. in Lacs)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1848.90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1790.98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97%</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45897">
                <a:tc>
                  <a:txBody>
                    <a:bodyPr/>
                    <a:lstStyle/>
                    <a:p>
                      <a:pPr algn="l" fontAlgn="ctr"/>
                      <a:r>
                        <a:rPr lang="en-US" sz="1200" b="1" i="0" u="none" strike="noStrike">
                          <a:solidFill>
                            <a:srgbClr val="000000"/>
                          </a:solidFill>
                          <a:latin typeface="Arial"/>
                        </a:rPr>
                        <a:t>Transport Assistance                      (Rs. in Lacs)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121.43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125.20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103%</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3931">
                <a:tc>
                  <a:txBody>
                    <a:bodyPr/>
                    <a:lstStyle/>
                    <a:p>
                      <a:pPr algn="l" fontAlgn="ctr"/>
                      <a:r>
                        <a:rPr lang="en-US" sz="1200" b="1" i="0" u="none" strike="noStrike">
                          <a:solidFill>
                            <a:srgbClr val="000000"/>
                          </a:solidFill>
                          <a:latin typeface="Arial"/>
                        </a:rPr>
                        <a:t>MME (Rs. in Lacs)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126.10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125.70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100%</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75109">
                <a:tc>
                  <a:txBody>
                    <a:bodyPr/>
                    <a:lstStyle/>
                    <a:p>
                      <a:pPr algn="l" fontAlgn="ctr"/>
                      <a:r>
                        <a:rPr lang="en-US" sz="1200" b="1" i="0" u="none" strike="noStrike" dirty="0">
                          <a:solidFill>
                            <a:srgbClr val="000000"/>
                          </a:solidFill>
                          <a:latin typeface="Arial"/>
                        </a:rPr>
                        <a:t>Kitchen cum Store (KS)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9758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9491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97%</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3931">
                <a:tc>
                  <a:txBody>
                    <a:bodyPr/>
                    <a:lstStyle/>
                    <a:p>
                      <a:pPr algn="l" fontAlgn="ctr"/>
                      <a:r>
                        <a:rPr lang="en-US" sz="1200" b="1" i="0" u="none" strike="noStrike">
                          <a:solidFill>
                            <a:srgbClr val="000000"/>
                          </a:solidFill>
                          <a:latin typeface="Arial"/>
                        </a:rPr>
                        <a:t>Kitchen Devices (KD)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22163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22163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100%</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86698">
                <a:tc>
                  <a:txBody>
                    <a:bodyPr/>
                    <a:lstStyle/>
                    <a:p>
                      <a:pPr algn="l" fontAlgn="ctr"/>
                      <a:r>
                        <a:rPr lang="en-US" sz="1200" b="1" i="0" u="none" strike="noStrike" dirty="0">
                          <a:solidFill>
                            <a:srgbClr val="000000"/>
                          </a:solidFill>
                          <a:latin typeface="Arial"/>
                        </a:rPr>
                        <a:t>No. of Children's Health Check-up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604583</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540599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89%</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63931">
                <a:tc>
                  <a:txBody>
                    <a:bodyPr/>
                    <a:lstStyle/>
                    <a:p>
                      <a:pPr algn="l" fontAlgn="ctr"/>
                      <a:r>
                        <a:rPr lang="en-US" sz="1200" b="1" i="0" u="none" strike="noStrike" dirty="0">
                          <a:solidFill>
                            <a:srgbClr val="000000"/>
                          </a:solidFill>
                          <a:latin typeface="Arial"/>
                        </a:rPr>
                        <a:t>Annual Data Entry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10695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100%</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63931">
                <a:tc>
                  <a:txBody>
                    <a:bodyPr/>
                    <a:lstStyle/>
                    <a:p>
                      <a:pPr algn="l" fontAlgn="ctr"/>
                      <a:r>
                        <a:rPr lang="en-US" sz="1200" b="1" i="0" u="none" strike="noStrike">
                          <a:solidFill>
                            <a:srgbClr val="000000"/>
                          </a:solidFill>
                          <a:latin typeface="Arial"/>
                        </a:rPr>
                        <a:t>Monthly Data Entry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10713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6751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63%</a:t>
                      </a:r>
                      <a:endParaRPr lang="en-US"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4" name="TextBox 3"/>
          <p:cNvSpPr txBox="1"/>
          <p:nvPr/>
        </p:nvSpPr>
        <p:spPr>
          <a:xfrm>
            <a:off x="0" y="-27384"/>
            <a:ext cx="9144000" cy="535531"/>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lvl1pPr algn="ctr" fontAlgn="base">
              <a:lnSpc>
                <a:spcPct val="90000"/>
              </a:lnSpc>
              <a:spcBef>
                <a:spcPct val="0"/>
              </a:spcBef>
              <a:spcAft>
                <a:spcPct val="0"/>
              </a:spcAft>
              <a:buNone/>
              <a:defRPr sz="3200" b="1">
                <a:solidFill>
                  <a:srgbClr val="FFFFFF"/>
                </a:solidFill>
                <a:latin typeface="Calibri" panose="020F050202020403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dirty="0"/>
              <a:t>Performance score card-Meghalaya  </a:t>
            </a:r>
          </a:p>
        </p:txBody>
      </p:sp>
      <p:sp>
        <p:nvSpPr>
          <p:cNvPr id="7" name="Slide Number Placeholder 6"/>
          <p:cNvSpPr>
            <a:spLocks noGrp="1"/>
          </p:cNvSpPr>
          <p:nvPr>
            <p:ph type="sldNum" sz="quarter" idx="12"/>
          </p:nvPr>
        </p:nvSpPr>
        <p:spPr/>
        <p:txBody>
          <a:bodyPr/>
          <a:lstStyle/>
          <a:p>
            <a:fld id="{6342436F-A003-49D2-BDA8-A65B203CD7B7}" type="slidenum">
              <a:rPr lang="en-US" smtClean="0"/>
              <a:pPr/>
              <a:t>10</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124744"/>
            <a:ext cx="489654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45720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fontAlgn="base">
              <a:lnSpc>
                <a:spcPct val="90000"/>
              </a:lnSpc>
              <a:spcAft>
                <a:spcPct val="0"/>
              </a:spcAft>
            </a:pPr>
            <a:r>
              <a:rPr lang="en-US" altLang="en-US" sz="3200" b="1" dirty="0">
                <a:solidFill>
                  <a:srgbClr val="FFFFFF"/>
                </a:solidFill>
                <a:latin typeface="Calibri" panose="020F0502020204030204" pitchFamily="34" charset="0"/>
                <a:ea typeface="+mn-ea"/>
                <a:cs typeface="+mn-cs"/>
              </a:rPr>
              <a:t>Performance Score Card – Mizoram </a:t>
            </a:r>
          </a:p>
        </p:txBody>
      </p:sp>
      <p:sp>
        <p:nvSpPr>
          <p:cNvPr id="27652" name="TextBox 10"/>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 name="Table 3"/>
          <p:cNvGraphicFramePr>
            <a:graphicFrameLocks noGrp="1"/>
          </p:cNvGraphicFramePr>
          <p:nvPr>
            <p:extLst>
              <p:ext uri="{D42A27DB-BD31-4B8C-83A1-F6EECF244321}">
                <p14:modId xmlns:p14="http://schemas.microsoft.com/office/powerpoint/2010/main" val="1183177945"/>
              </p:ext>
            </p:extLst>
          </p:nvPr>
        </p:nvGraphicFramePr>
        <p:xfrm>
          <a:off x="160785" y="476672"/>
          <a:ext cx="4267199" cy="6070607"/>
        </p:xfrm>
        <a:graphic>
          <a:graphicData uri="http://schemas.openxmlformats.org/drawingml/2006/table">
            <a:tbl>
              <a:tblPr>
                <a:tableStyleId>{D7AC3CCA-C797-4891-BE02-D94E43425B78}</a:tableStyleId>
              </a:tblPr>
              <a:tblGrid>
                <a:gridCol w="1379438">
                  <a:extLst>
                    <a:ext uri="{9D8B030D-6E8A-4147-A177-3AD203B41FA5}">
                      <a16:colId xmlns:a16="http://schemas.microsoft.com/office/drawing/2014/main" xmlns="" val="20000"/>
                    </a:ext>
                  </a:extLst>
                </a:gridCol>
                <a:gridCol w="989293">
                  <a:extLst>
                    <a:ext uri="{9D8B030D-6E8A-4147-A177-3AD203B41FA5}">
                      <a16:colId xmlns:a16="http://schemas.microsoft.com/office/drawing/2014/main" xmlns="" val="20001"/>
                    </a:ext>
                  </a:extLst>
                </a:gridCol>
                <a:gridCol w="947493">
                  <a:extLst>
                    <a:ext uri="{9D8B030D-6E8A-4147-A177-3AD203B41FA5}">
                      <a16:colId xmlns:a16="http://schemas.microsoft.com/office/drawing/2014/main" xmlns="" val="20002"/>
                    </a:ext>
                  </a:extLst>
                </a:gridCol>
                <a:gridCol w="950975">
                  <a:extLst>
                    <a:ext uri="{9D8B030D-6E8A-4147-A177-3AD203B41FA5}">
                      <a16:colId xmlns:a16="http://schemas.microsoft.com/office/drawing/2014/main" xmlns="" val="20003"/>
                    </a:ext>
                  </a:extLst>
                </a:gridCol>
              </a:tblGrid>
              <a:tr h="994406">
                <a:tc>
                  <a:txBody>
                    <a:bodyPr/>
                    <a:lstStyle/>
                    <a:p>
                      <a:pPr algn="ctr" fontAlgn="ctr"/>
                      <a:r>
                        <a:rPr lang="en-US" sz="1600" b="1" u="none" strike="noStrike" dirty="0">
                          <a:effectLst/>
                        </a:rPr>
                        <a:t>Component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PAB-Approval  (Target)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Achievement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 Achievement</a:t>
                      </a:r>
                      <a:endParaRPr lang="en-US" sz="1600" b="1" i="0" u="none" strike="noStrike" dirty="0">
                        <a:solidFill>
                          <a:srgbClr val="002060"/>
                        </a:solidFill>
                        <a:effectLst/>
                        <a:latin typeface="Calibri"/>
                      </a:endParaRPr>
                    </a:p>
                  </a:txBody>
                  <a:tcPr marL="7668" marR="7668" marT="7668" marB="0" anchor="ctr"/>
                </a:tc>
                <a:extLst>
                  <a:ext uri="{0D108BD9-81ED-4DB2-BD59-A6C34878D82A}">
                    <a16:rowId xmlns:a16="http://schemas.microsoft.com/office/drawing/2014/main" xmlns="" val="10000"/>
                  </a:ext>
                </a:extLst>
              </a:tr>
              <a:tr h="404210">
                <a:tc>
                  <a:txBody>
                    <a:bodyPr/>
                    <a:lstStyle/>
                    <a:p>
                      <a:pPr algn="l" fontAlgn="ctr"/>
                      <a:r>
                        <a:rPr lang="en-US" sz="1400" b="1" u="none" strike="noStrike" dirty="0">
                          <a:effectLst/>
                        </a:rPr>
                        <a:t>Institutions (School)</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2532</a:t>
                      </a:r>
                    </a:p>
                  </a:txBody>
                  <a:tcPr marL="9525" marR="9525" marT="9525" marB="0" anchor="b"/>
                </a:tc>
                <a:tc>
                  <a:txBody>
                    <a:bodyPr/>
                    <a:lstStyle/>
                    <a:p>
                      <a:pPr algn="ctr" fontAlgn="b"/>
                      <a:r>
                        <a:rPr lang="en-IN" sz="1600" b="1" i="0" u="none" strike="noStrike">
                          <a:solidFill>
                            <a:srgbClr val="000000"/>
                          </a:solidFill>
                          <a:effectLst/>
                          <a:latin typeface="Calibri"/>
                        </a:rPr>
                        <a:t>2524</a:t>
                      </a:r>
                    </a:p>
                  </a:txBody>
                  <a:tcPr marL="9525" marR="9525" marT="9525" marB="0" anchor="b"/>
                </a:tc>
                <a:tc>
                  <a:txBody>
                    <a:bodyPr/>
                    <a:lstStyle/>
                    <a:p>
                      <a:pPr algn="ctr" fontAlgn="b"/>
                      <a:r>
                        <a:rPr lang="en-IN" sz="16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1"/>
                  </a:ext>
                </a:extLst>
              </a:tr>
              <a:tr h="238334">
                <a:tc>
                  <a:txBody>
                    <a:bodyPr/>
                    <a:lstStyle/>
                    <a:p>
                      <a:pPr algn="l" fontAlgn="ctr"/>
                      <a:r>
                        <a:rPr lang="en-US" sz="1400" b="1" u="none" strike="noStrike">
                          <a:effectLst/>
                        </a:rPr>
                        <a:t>Children</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dirty="0">
                          <a:solidFill>
                            <a:srgbClr val="000000"/>
                          </a:solidFill>
                          <a:effectLst/>
                          <a:latin typeface="Calibri"/>
                        </a:rPr>
                        <a:t>133450</a:t>
                      </a:r>
                    </a:p>
                  </a:txBody>
                  <a:tcPr marL="9525" marR="9525" marT="9525" marB="0" anchor="b"/>
                </a:tc>
                <a:tc>
                  <a:txBody>
                    <a:bodyPr/>
                    <a:lstStyle/>
                    <a:p>
                      <a:pPr algn="ctr" fontAlgn="b"/>
                      <a:r>
                        <a:rPr lang="en-IN" sz="1600" b="1" i="0" u="none" strike="noStrike">
                          <a:solidFill>
                            <a:srgbClr val="000000"/>
                          </a:solidFill>
                          <a:effectLst/>
                          <a:latin typeface="Calibri"/>
                        </a:rPr>
                        <a:t>126173</a:t>
                      </a:r>
                    </a:p>
                  </a:txBody>
                  <a:tcPr marL="9525" marR="9525" marT="9525" marB="0" anchor="b"/>
                </a:tc>
                <a:tc>
                  <a:txBody>
                    <a:bodyPr/>
                    <a:lstStyle/>
                    <a:p>
                      <a:pPr algn="ctr" fontAlgn="b"/>
                      <a:r>
                        <a:rPr lang="en-IN" sz="1600" b="1" i="0" u="none" strike="noStrike">
                          <a:solidFill>
                            <a:srgbClr val="000000"/>
                          </a:solidFill>
                          <a:effectLst/>
                          <a:latin typeface="Calibri"/>
                        </a:rPr>
                        <a:t>95%</a:t>
                      </a:r>
                    </a:p>
                  </a:txBody>
                  <a:tcPr marL="9525" marR="9525" marT="9525" marB="0" anchor="b"/>
                </a:tc>
                <a:extLst>
                  <a:ext uri="{0D108BD9-81ED-4DB2-BD59-A6C34878D82A}">
                    <a16:rowId xmlns:a16="http://schemas.microsoft.com/office/drawing/2014/main" xmlns="" val="10002"/>
                  </a:ext>
                </a:extLst>
              </a:tr>
              <a:tr h="238334">
                <a:tc>
                  <a:txBody>
                    <a:bodyPr/>
                    <a:lstStyle/>
                    <a:p>
                      <a:pPr algn="l" fontAlgn="ctr"/>
                      <a:r>
                        <a:rPr lang="en-US" sz="1400" b="1" u="none" strike="noStrike" dirty="0">
                          <a:effectLst/>
                        </a:rPr>
                        <a:t>Working Days</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600" b="1" i="0" u="none" strike="noStrike" dirty="0">
                          <a:solidFill>
                            <a:srgbClr val="000000"/>
                          </a:solidFill>
                          <a:effectLst/>
                          <a:latin typeface="Calibri"/>
                        </a:rPr>
                        <a:t>207</a:t>
                      </a:r>
                    </a:p>
                  </a:txBody>
                  <a:tcPr marL="9525" marR="9525" marT="9525" marB="0" anchor="b"/>
                </a:tc>
                <a:tc>
                  <a:txBody>
                    <a:bodyPr/>
                    <a:lstStyle/>
                    <a:p>
                      <a:pPr algn="ctr" fontAlgn="b"/>
                      <a:r>
                        <a:rPr lang="en-IN" sz="1600" b="1" i="0" u="none" strike="noStrike" dirty="0">
                          <a:solidFill>
                            <a:srgbClr val="000000"/>
                          </a:solidFill>
                          <a:effectLst/>
                          <a:latin typeface="Calibri"/>
                        </a:rPr>
                        <a:t>207</a:t>
                      </a:r>
                    </a:p>
                  </a:txBody>
                  <a:tcPr marL="9525" marR="9525" marT="9525" marB="0" anchor="b"/>
                </a:tc>
                <a:tc>
                  <a:txBody>
                    <a:bodyPr/>
                    <a:lstStyle/>
                    <a:p>
                      <a:pPr algn="ctr" fontAlgn="b"/>
                      <a:r>
                        <a:rPr lang="en-IN" sz="16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3"/>
                  </a:ext>
                </a:extLst>
              </a:tr>
              <a:tr h="404210">
                <a:tc>
                  <a:txBody>
                    <a:bodyPr/>
                    <a:lstStyle/>
                    <a:p>
                      <a:pPr algn="l" fontAlgn="ctr"/>
                      <a:r>
                        <a:rPr lang="en-US" sz="1400" b="1" u="none" strike="noStrike">
                          <a:effectLst/>
                        </a:rPr>
                        <a:t>Food Grain Utilisation</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3175.19</a:t>
                      </a:r>
                    </a:p>
                  </a:txBody>
                  <a:tcPr marL="9525" marR="9525" marT="9525" marB="0" anchor="b"/>
                </a:tc>
                <a:tc>
                  <a:txBody>
                    <a:bodyPr/>
                    <a:lstStyle/>
                    <a:p>
                      <a:pPr algn="ctr" fontAlgn="b"/>
                      <a:r>
                        <a:rPr lang="en-IN" sz="1600" b="1" i="0" u="none" strike="noStrike" dirty="0">
                          <a:solidFill>
                            <a:srgbClr val="000000"/>
                          </a:solidFill>
                          <a:effectLst/>
                          <a:latin typeface="Calibri"/>
                        </a:rPr>
                        <a:t>3001.36</a:t>
                      </a:r>
                    </a:p>
                  </a:txBody>
                  <a:tcPr marL="9525" marR="9525" marT="9525" marB="0" anchor="b"/>
                </a:tc>
                <a:tc>
                  <a:txBody>
                    <a:bodyPr/>
                    <a:lstStyle/>
                    <a:p>
                      <a:pPr algn="ctr" fontAlgn="b"/>
                      <a:r>
                        <a:rPr lang="en-IN" sz="1600" b="1" i="0" u="none" strike="noStrike">
                          <a:solidFill>
                            <a:srgbClr val="000000"/>
                          </a:solidFill>
                          <a:effectLst/>
                          <a:latin typeface="Calibri"/>
                        </a:rPr>
                        <a:t>95%</a:t>
                      </a:r>
                    </a:p>
                  </a:txBody>
                  <a:tcPr marL="9525" marR="9525" marT="9525" marB="0" anchor="b"/>
                </a:tc>
                <a:extLst>
                  <a:ext uri="{0D108BD9-81ED-4DB2-BD59-A6C34878D82A}">
                    <a16:rowId xmlns:a16="http://schemas.microsoft.com/office/drawing/2014/main" xmlns="" val="10004"/>
                  </a:ext>
                </a:extLst>
              </a:tr>
              <a:tr h="461357">
                <a:tc>
                  <a:txBody>
                    <a:bodyPr/>
                    <a:lstStyle/>
                    <a:p>
                      <a:pPr algn="l" fontAlgn="ctr"/>
                      <a:r>
                        <a:rPr lang="en-US" sz="1400" b="1" u="none" strike="noStrike" dirty="0">
                          <a:effectLst/>
                        </a:rPr>
                        <a:t>Cooking Cost     (Rs. in </a:t>
                      </a:r>
                      <a:r>
                        <a:rPr lang="en-US" sz="1400" b="1" u="none" strike="noStrike" dirty="0" err="1">
                          <a:effectLst/>
                        </a:rPr>
                        <a:t>Lacs</a:t>
                      </a:r>
                      <a:r>
                        <a:rPr lang="en-US" sz="1400" b="1" u="none" strike="noStrike" dirty="0">
                          <a:effectLst/>
                        </a:rPr>
                        <a:t>)</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600" b="1" i="0" u="none" strike="noStrike" dirty="0">
                          <a:solidFill>
                            <a:srgbClr val="000000"/>
                          </a:solidFill>
                          <a:effectLst/>
                          <a:latin typeface="Calibri"/>
                        </a:rPr>
                        <a:t>1490.33</a:t>
                      </a:r>
                    </a:p>
                  </a:txBody>
                  <a:tcPr marL="9525" marR="9525" marT="9525" marB="0" anchor="b"/>
                </a:tc>
                <a:tc>
                  <a:txBody>
                    <a:bodyPr/>
                    <a:lstStyle/>
                    <a:p>
                      <a:pPr algn="ctr" fontAlgn="b"/>
                      <a:r>
                        <a:rPr lang="en-IN" sz="1600" b="1" i="0" u="none" strike="noStrike" dirty="0">
                          <a:solidFill>
                            <a:srgbClr val="000000"/>
                          </a:solidFill>
                          <a:effectLst/>
                          <a:latin typeface="Calibri"/>
                        </a:rPr>
                        <a:t>1477.70</a:t>
                      </a:r>
                    </a:p>
                  </a:txBody>
                  <a:tcPr marL="9525" marR="9525" marT="9525" marB="0" anchor="b"/>
                </a:tc>
                <a:tc>
                  <a:txBody>
                    <a:bodyPr/>
                    <a:lstStyle/>
                    <a:p>
                      <a:pPr algn="ctr" fontAlgn="b"/>
                      <a:r>
                        <a:rPr lang="en-IN" sz="1600" b="1" i="0" u="none" strike="noStrike" dirty="0">
                          <a:solidFill>
                            <a:srgbClr val="000000"/>
                          </a:solidFill>
                          <a:effectLst/>
                          <a:latin typeface="Calibri"/>
                        </a:rPr>
                        <a:t>99%</a:t>
                      </a:r>
                    </a:p>
                  </a:txBody>
                  <a:tcPr marL="9525" marR="9525" marT="9525" marB="0" anchor="b"/>
                </a:tc>
                <a:extLst>
                  <a:ext uri="{0D108BD9-81ED-4DB2-BD59-A6C34878D82A}">
                    <a16:rowId xmlns:a16="http://schemas.microsoft.com/office/drawing/2014/main" xmlns="" val="10005"/>
                  </a:ext>
                </a:extLst>
              </a:tr>
              <a:tr h="238334">
                <a:tc>
                  <a:txBody>
                    <a:bodyPr/>
                    <a:lstStyle/>
                    <a:p>
                      <a:pPr algn="l" fontAlgn="ctr"/>
                      <a:r>
                        <a:rPr lang="en-US" sz="1400" b="1" u="none" strike="noStrike">
                          <a:effectLst/>
                        </a:rPr>
                        <a:t>CCH Engaged</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dirty="0">
                          <a:solidFill>
                            <a:srgbClr val="000000"/>
                          </a:solidFill>
                          <a:effectLst/>
                          <a:latin typeface="Calibri"/>
                        </a:rPr>
                        <a:t>5220</a:t>
                      </a:r>
                    </a:p>
                  </a:txBody>
                  <a:tcPr marL="9525" marR="9525" marT="9525" marB="0" anchor="b"/>
                </a:tc>
                <a:tc>
                  <a:txBody>
                    <a:bodyPr/>
                    <a:lstStyle/>
                    <a:p>
                      <a:pPr algn="ctr" fontAlgn="b"/>
                      <a:r>
                        <a:rPr lang="en-IN" sz="1600" b="1" i="0" u="none" strike="noStrike" dirty="0">
                          <a:solidFill>
                            <a:srgbClr val="000000"/>
                          </a:solidFill>
                          <a:effectLst/>
                          <a:latin typeface="Calibri"/>
                        </a:rPr>
                        <a:t>4894</a:t>
                      </a:r>
                    </a:p>
                  </a:txBody>
                  <a:tcPr marL="9525" marR="9525" marT="9525" marB="0" anchor="b"/>
                </a:tc>
                <a:tc>
                  <a:txBody>
                    <a:bodyPr/>
                    <a:lstStyle/>
                    <a:p>
                      <a:pPr algn="ctr" fontAlgn="b"/>
                      <a:r>
                        <a:rPr lang="en-IN" sz="1600" b="1" i="0" u="none" strike="noStrike" dirty="0">
                          <a:solidFill>
                            <a:srgbClr val="000000"/>
                          </a:solidFill>
                          <a:effectLst/>
                          <a:latin typeface="Calibri"/>
                        </a:rPr>
                        <a:t>94%</a:t>
                      </a:r>
                    </a:p>
                  </a:txBody>
                  <a:tcPr marL="9525" marR="9525" marT="9525" marB="0" anchor="b"/>
                </a:tc>
                <a:extLst>
                  <a:ext uri="{0D108BD9-81ED-4DB2-BD59-A6C34878D82A}">
                    <a16:rowId xmlns:a16="http://schemas.microsoft.com/office/drawing/2014/main" xmlns="" val="10006"/>
                  </a:ext>
                </a:extLst>
              </a:tr>
              <a:tr h="461357">
                <a:tc>
                  <a:txBody>
                    <a:bodyPr/>
                    <a:lstStyle/>
                    <a:p>
                      <a:pPr algn="l" fontAlgn="ctr"/>
                      <a:r>
                        <a:rPr lang="en-US" sz="1400" b="1" u="none" strike="noStrike">
                          <a:effectLst/>
                        </a:rPr>
                        <a:t>CCH Honorarieum (Rs. in Lacs)</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783.00</a:t>
                      </a:r>
                    </a:p>
                  </a:txBody>
                  <a:tcPr marL="9525" marR="9525" marT="9525" marB="0" anchor="b"/>
                </a:tc>
                <a:tc>
                  <a:txBody>
                    <a:bodyPr/>
                    <a:lstStyle/>
                    <a:p>
                      <a:pPr algn="ctr" fontAlgn="b"/>
                      <a:r>
                        <a:rPr lang="en-IN" sz="1600" b="1" i="0" u="none" strike="noStrike">
                          <a:solidFill>
                            <a:srgbClr val="000000"/>
                          </a:solidFill>
                          <a:effectLst/>
                          <a:latin typeface="Calibri"/>
                        </a:rPr>
                        <a:t>737.86</a:t>
                      </a:r>
                    </a:p>
                  </a:txBody>
                  <a:tcPr marL="9525" marR="9525" marT="9525" marB="0" anchor="b"/>
                </a:tc>
                <a:tc>
                  <a:txBody>
                    <a:bodyPr/>
                    <a:lstStyle/>
                    <a:p>
                      <a:pPr algn="ctr" fontAlgn="b"/>
                      <a:r>
                        <a:rPr lang="en-IN" sz="1600" b="1" i="0" u="none" strike="noStrike" dirty="0">
                          <a:solidFill>
                            <a:srgbClr val="000000"/>
                          </a:solidFill>
                          <a:effectLst/>
                          <a:latin typeface="Calibri"/>
                        </a:rPr>
                        <a:t>94%</a:t>
                      </a:r>
                    </a:p>
                  </a:txBody>
                  <a:tcPr marL="9525" marR="9525" marT="9525" marB="0" anchor="b"/>
                </a:tc>
                <a:extLst>
                  <a:ext uri="{0D108BD9-81ED-4DB2-BD59-A6C34878D82A}">
                    <a16:rowId xmlns:a16="http://schemas.microsoft.com/office/drawing/2014/main" xmlns="" val="10007"/>
                  </a:ext>
                </a:extLst>
              </a:tr>
              <a:tr h="238334">
                <a:tc>
                  <a:txBody>
                    <a:bodyPr/>
                    <a:lstStyle/>
                    <a:p>
                      <a:pPr algn="l" fontAlgn="ctr"/>
                      <a:r>
                        <a:rPr lang="en-US" sz="1400" b="1" u="none" strike="noStrike">
                          <a:effectLst/>
                        </a:rPr>
                        <a:t>TA  (Rs. in Lacs)</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116.31</a:t>
                      </a:r>
                    </a:p>
                  </a:txBody>
                  <a:tcPr marL="9525" marR="9525" marT="9525" marB="0" anchor="b"/>
                </a:tc>
                <a:tc>
                  <a:txBody>
                    <a:bodyPr/>
                    <a:lstStyle/>
                    <a:p>
                      <a:pPr algn="ctr" fontAlgn="b"/>
                      <a:r>
                        <a:rPr lang="en-IN" sz="1600" b="1" i="0" u="none" strike="noStrike">
                          <a:solidFill>
                            <a:srgbClr val="000000"/>
                          </a:solidFill>
                          <a:effectLst/>
                          <a:latin typeface="Calibri"/>
                        </a:rPr>
                        <a:t>116.31</a:t>
                      </a:r>
                    </a:p>
                  </a:txBody>
                  <a:tcPr marL="9525" marR="9525" marT="9525" marB="0" anchor="b"/>
                </a:tc>
                <a:tc>
                  <a:txBody>
                    <a:bodyPr/>
                    <a:lstStyle/>
                    <a:p>
                      <a:pPr algn="ctr" fontAlgn="b"/>
                      <a:r>
                        <a:rPr lang="en-IN" sz="1600" b="1" i="0" u="none" strike="noStrike" dirty="0">
                          <a:solidFill>
                            <a:srgbClr val="000000"/>
                          </a:solidFill>
                          <a:effectLst/>
                          <a:latin typeface="Calibri"/>
                        </a:rPr>
                        <a:t>100%</a:t>
                      </a:r>
                    </a:p>
                  </a:txBody>
                  <a:tcPr marL="9525" marR="9525" marT="9525" marB="0" anchor="b"/>
                </a:tc>
                <a:extLst>
                  <a:ext uri="{0D108BD9-81ED-4DB2-BD59-A6C34878D82A}">
                    <a16:rowId xmlns:a16="http://schemas.microsoft.com/office/drawing/2014/main" xmlns="" val="10008"/>
                  </a:ext>
                </a:extLst>
              </a:tr>
              <a:tr h="238334">
                <a:tc>
                  <a:txBody>
                    <a:bodyPr/>
                    <a:lstStyle/>
                    <a:p>
                      <a:pPr algn="l" fontAlgn="ctr"/>
                      <a:r>
                        <a:rPr lang="en-US" sz="1400" b="1" u="none" strike="noStrike">
                          <a:effectLst/>
                        </a:rPr>
                        <a:t>MME (Rs. in Lacs)</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34.47</a:t>
                      </a:r>
                    </a:p>
                  </a:txBody>
                  <a:tcPr marL="9525" marR="9525" marT="9525" marB="0" anchor="b"/>
                </a:tc>
                <a:tc>
                  <a:txBody>
                    <a:bodyPr/>
                    <a:lstStyle/>
                    <a:p>
                      <a:pPr algn="ctr" fontAlgn="b"/>
                      <a:r>
                        <a:rPr lang="en-IN" sz="1600" b="1" i="0" u="none" strike="noStrike">
                          <a:solidFill>
                            <a:srgbClr val="000000"/>
                          </a:solidFill>
                          <a:effectLst/>
                          <a:latin typeface="Calibri"/>
                        </a:rPr>
                        <a:t>34.47</a:t>
                      </a:r>
                    </a:p>
                  </a:txBody>
                  <a:tcPr marL="9525" marR="9525" marT="9525" marB="0" anchor="b"/>
                </a:tc>
                <a:tc>
                  <a:txBody>
                    <a:bodyPr/>
                    <a:lstStyle/>
                    <a:p>
                      <a:pPr algn="ctr" fontAlgn="b"/>
                      <a:r>
                        <a:rPr lang="en-IN" sz="16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9"/>
                  </a:ext>
                </a:extLst>
              </a:tr>
              <a:tr h="404210">
                <a:tc>
                  <a:txBody>
                    <a:bodyPr/>
                    <a:lstStyle/>
                    <a:p>
                      <a:pPr algn="l" fontAlgn="ctr"/>
                      <a:r>
                        <a:rPr lang="en-US" sz="1400" b="1" u="none" strike="noStrike">
                          <a:effectLst/>
                        </a:rPr>
                        <a:t>Kitchen cum Store (KS)</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2532</a:t>
                      </a:r>
                    </a:p>
                  </a:txBody>
                  <a:tcPr marL="9525" marR="9525" marT="9525" marB="0" anchor="b"/>
                </a:tc>
                <a:tc>
                  <a:txBody>
                    <a:bodyPr/>
                    <a:lstStyle/>
                    <a:p>
                      <a:pPr algn="ctr" fontAlgn="b"/>
                      <a:r>
                        <a:rPr lang="en-IN" sz="1600" b="1" i="0" u="none" strike="noStrike">
                          <a:solidFill>
                            <a:srgbClr val="000000"/>
                          </a:solidFill>
                          <a:effectLst/>
                          <a:latin typeface="Calibri"/>
                        </a:rPr>
                        <a:t>2506</a:t>
                      </a:r>
                    </a:p>
                  </a:txBody>
                  <a:tcPr marL="9525" marR="9525" marT="9525" marB="0" anchor="b"/>
                </a:tc>
                <a:tc>
                  <a:txBody>
                    <a:bodyPr/>
                    <a:lstStyle/>
                    <a:p>
                      <a:pPr algn="ctr" fontAlgn="b"/>
                      <a:r>
                        <a:rPr lang="en-IN" sz="1600" b="1" i="0" u="none" strike="noStrike">
                          <a:solidFill>
                            <a:srgbClr val="000000"/>
                          </a:solidFill>
                          <a:effectLst/>
                          <a:latin typeface="Calibri"/>
                        </a:rPr>
                        <a:t>99%</a:t>
                      </a:r>
                    </a:p>
                  </a:txBody>
                  <a:tcPr marL="9525" marR="9525" marT="9525" marB="0" anchor="b"/>
                </a:tc>
                <a:extLst>
                  <a:ext uri="{0D108BD9-81ED-4DB2-BD59-A6C34878D82A}">
                    <a16:rowId xmlns:a16="http://schemas.microsoft.com/office/drawing/2014/main" xmlns="" val="10010"/>
                  </a:ext>
                </a:extLst>
              </a:tr>
              <a:tr h="404210">
                <a:tc>
                  <a:txBody>
                    <a:bodyPr/>
                    <a:lstStyle/>
                    <a:p>
                      <a:pPr algn="l" fontAlgn="ctr"/>
                      <a:r>
                        <a:rPr lang="en-US" sz="1400" b="1" u="none" strike="noStrike">
                          <a:effectLst/>
                        </a:rPr>
                        <a:t>Kitchen Devices (KD)</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2548</a:t>
                      </a:r>
                    </a:p>
                  </a:txBody>
                  <a:tcPr marL="9525" marR="9525" marT="9525" marB="0" anchor="b"/>
                </a:tc>
                <a:tc>
                  <a:txBody>
                    <a:bodyPr/>
                    <a:lstStyle/>
                    <a:p>
                      <a:pPr algn="ctr" fontAlgn="b"/>
                      <a:r>
                        <a:rPr lang="en-IN" sz="1600" b="1" i="0" u="none" strike="noStrike">
                          <a:solidFill>
                            <a:srgbClr val="000000"/>
                          </a:solidFill>
                          <a:effectLst/>
                          <a:latin typeface="Calibri"/>
                        </a:rPr>
                        <a:t>2548</a:t>
                      </a:r>
                    </a:p>
                  </a:txBody>
                  <a:tcPr marL="9525" marR="9525" marT="9525" marB="0" anchor="b"/>
                </a:tc>
                <a:tc>
                  <a:txBody>
                    <a:bodyPr/>
                    <a:lstStyle/>
                    <a:p>
                      <a:pPr algn="ctr" fontAlgn="b"/>
                      <a:r>
                        <a:rPr lang="en-IN" sz="1600" b="1" i="0" u="none" strike="noStrike" dirty="0">
                          <a:solidFill>
                            <a:srgbClr val="000000"/>
                          </a:solidFill>
                          <a:effectLst/>
                          <a:latin typeface="Calibri"/>
                        </a:rPr>
                        <a:t>100%</a:t>
                      </a:r>
                    </a:p>
                  </a:txBody>
                  <a:tcPr marL="9525" marR="9525" marT="9525" marB="0" anchor="b"/>
                </a:tc>
                <a:extLst>
                  <a:ext uri="{0D108BD9-81ED-4DB2-BD59-A6C34878D82A}">
                    <a16:rowId xmlns:a16="http://schemas.microsoft.com/office/drawing/2014/main" xmlns="" val="10011"/>
                  </a:ext>
                </a:extLst>
              </a:tr>
              <a:tr h="461357">
                <a:tc>
                  <a:txBody>
                    <a:bodyPr/>
                    <a:lstStyle/>
                    <a:p>
                      <a:pPr algn="l" fontAlgn="ctr"/>
                      <a:r>
                        <a:rPr lang="en-US" sz="1400" b="1" u="none" strike="noStrike">
                          <a:effectLst/>
                        </a:rPr>
                        <a:t>No. of Children's Health Check-up</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2232</a:t>
                      </a:r>
                    </a:p>
                  </a:txBody>
                  <a:tcPr marL="9525" marR="9525" marT="9525" marB="0" anchor="b"/>
                </a:tc>
                <a:tc>
                  <a:txBody>
                    <a:bodyPr/>
                    <a:lstStyle/>
                    <a:p>
                      <a:pPr algn="ctr" fontAlgn="b"/>
                      <a:r>
                        <a:rPr lang="en-IN" sz="1600" b="1" i="0" u="none" strike="noStrike">
                          <a:solidFill>
                            <a:srgbClr val="000000"/>
                          </a:solidFill>
                          <a:effectLst/>
                          <a:latin typeface="Calibri"/>
                        </a:rPr>
                        <a:t>1830</a:t>
                      </a:r>
                    </a:p>
                  </a:txBody>
                  <a:tcPr marL="9525" marR="9525" marT="9525" marB="0" anchor="b"/>
                </a:tc>
                <a:tc>
                  <a:txBody>
                    <a:bodyPr/>
                    <a:lstStyle/>
                    <a:p>
                      <a:pPr algn="ctr" fontAlgn="b"/>
                      <a:r>
                        <a:rPr lang="en-IN" sz="1600" b="1" i="0" u="none" strike="noStrike" dirty="0">
                          <a:solidFill>
                            <a:srgbClr val="000000"/>
                          </a:solidFill>
                          <a:effectLst/>
                          <a:latin typeface="Calibri"/>
                        </a:rPr>
                        <a:t>82%</a:t>
                      </a:r>
                    </a:p>
                  </a:txBody>
                  <a:tcPr marL="9525" marR="9525" marT="9525" marB="0" anchor="b"/>
                </a:tc>
                <a:extLst>
                  <a:ext uri="{0D108BD9-81ED-4DB2-BD59-A6C34878D82A}">
                    <a16:rowId xmlns:a16="http://schemas.microsoft.com/office/drawing/2014/main" xmlns="" val="10012"/>
                  </a:ext>
                </a:extLst>
              </a:tr>
              <a:tr h="238334">
                <a:tc>
                  <a:txBody>
                    <a:bodyPr/>
                    <a:lstStyle/>
                    <a:p>
                      <a:pPr algn="l" fontAlgn="ctr"/>
                      <a:r>
                        <a:rPr lang="en-US" sz="1400" b="1" u="none" strike="noStrike" dirty="0">
                          <a:effectLst/>
                        </a:rPr>
                        <a:t>Annual Data Entry</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600" b="1" i="0" u="none" strike="noStrike" dirty="0">
                          <a:solidFill>
                            <a:srgbClr val="000000"/>
                          </a:solidFill>
                          <a:effectLst/>
                          <a:latin typeface="Calibri"/>
                        </a:rPr>
                        <a:t>2532</a:t>
                      </a:r>
                    </a:p>
                  </a:txBody>
                  <a:tcPr marL="9525" marR="9525" marT="9525" marB="0" anchor="b"/>
                </a:tc>
                <a:tc>
                  <a:txBody>
                    <a:bodyPr/>
                    <a:lstStyle/>
                    <a:p>
                      <a:pPr algn="ctr" fontAlgn="b"/>
                      <a:r>
                        <a:rPr lang="en-IN" sz="1600" b="1" i="0" u="none" strike="noStrike">
                          <a:solidFill>
                            <a:srgbClr val="000000"/>
                          </a:solidFill>
                          <a:effectLst/>
                          <a:latin typeface="Calibri"/>
                        </a:rPr>
                        <a:t>2524</a:t>
                      </a:r>
                    </a:p>
                  </a:txBody>
                  <a:tcPr marL="9525" marR="9525" marT="9525" marB="0" anchor="b"/>
                </a:tc>
                <a:tc>
                  <a:txBody>
                    <a:bodyPr/>
                    <a:lstStyle/>
                    <a:p>
                      <a:pPr algn="ctr" fontAlgn="b"/>
                      <a:r>
                        <a:rPr lang="en-IN" sz="1600" b="1" i="0" u="none" strike="noStrike" dirty="0">
                          <a:solidFill>
                            <a:srgbClr val="000000"/>
                          </a:solidFill>
                          <a:effectLst/>
                          <a:latin typeface="Calibri"/>
                        </a:rPr>
                        <a:t>100%</a:t>
                      </a:r>
                    </a:p>
                  </a:txBody>
                  <a:tcPr marL="9525" marR="9525" marT="9525" marB="0" anchor="b"/>
                </a:tc>
                <a:extLst>
                  <a:ext uri="{0D108BD9-81ED-4DB2-BD59-A6C34878D82A}">
                    <a16:rowId xmlns:a16="http://schemas.microsoft.com/office/drawing/2014/main" xmlns="" val="10013"/>
                  </a:ext>
                </a:extLst>
              </a:tr>
              <a:tr h="238334">
                <a:tc>
                  <a:txBody>
                    <a:bodyPr/>
                    <a:lstStyle/>
                    <a:p>
                      <a:pPr algn="l" fontAlgn="ctr"/>
                      <a:r>
                        <a:rPr lang="en-US" sz="1400" b="1" u="none" strike="noStrike" dirty="0">
                          <a:effectLst/>
                        </a:rPr>
                        <a:t>Monthly Data Entry</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600" b="1" i="0" u="none" strike="noStrike">
                          <a:solidFill>
                            <a:srgbClr val="000000"/>
                          </a:solidFill>
                          <a:effectLst/>
                          <a:latin typeface="Calibri"/>
                        </a:rPr>
                        <a:t>2532</a:t>
                      </a:r>
                    </a:p>
                  </a:txBody>
                  <a:tcPr marL="9525" marR="9525" marT="9525" marB="0" anchor="b"/>
                </a:tc>
                <a:tc>
                  <a:txBody>
                    <a:bodyPr/>
                    <a:lstStyle/>
                    <a:p>
                      <a:pPr algn="ctr" fontAlgn="b"/>
                      <a:r>
                        <a:rPr lang="en-IN" sz="1600" b="1" i="0" u="none" strike="noStrike">
                          <a:solidFill>
                            <a:srgbClr val="000000"/>
                          </a:solidFill>
                          <a:effectLst/>
                          <a:latin typeface="Calibri"/>
                        </a:rPr>
                        <a:t>2524</a:t>
                      </a:r>
                    </a:p>
                  </a:txBody>
                  <a:tcPr marL="9525" marR="9525" marT="9525" marB="0" anchor="b"/>
                </a:tc>
                <a:tc>
                  <a:txBody>
                    <a:bodyPr/>
                    <a:lstStyle/>
                    <a:p>
                      <a:pPr algn="ctr" fontAlgn="b"/>
                      <a:r>
                        <a:rPr lang="en-IN" sz="1600" b="1" i="0" u="none" strike="noStrike" dirty="0">
                          <a:solidFill>
                            <a:srgbClr val="000000"/>
                          </a:solidFill>
                          <a:effectLst/>
                          <a:latin typeface="Calibri"/>
                        </a:rPr>
                        <a:t>100%</a:t>
                      </a:r>
                    </a:p>
                  </a:txBody>
                  <a:tcPr marL="9525" marR="9525" marT="9525" marB="0" anchor="b"/>
                </a:tc>
                <a:extLst>
                  <a:ext uri="{0D108BD9-81ED-4DB2-BD59-A6C34878D82A}">
                    <a16:rowId xmlns:a16="http://schemas.microsoft.com/office/drawing/2014/main" xmlns="" val="10014"/>
                  </a:ext>
                </a:extLst>
              </a:tr>
            </a:tbl>
          </a:graphicData>
        </a:graphic>
      </p:graphicFrame>
      <p:sp>
        <p:nvSpPr>
          <p:cNvPr id="6" name="Slide Number Placeholder 5"/>
          <p:cNvSpPr>
            <a:spLocks noGrp="1"/>
          </p:cNvSpPr>
          <p:nvPr>
            <p:ph type="sldNum" sz="quarter" idx="12"/>
          </p:nvPr>
        </p:nvSpPr>
        <p:spPr/>
        <p:txBody>
          <a:bodyPr/>
          <a:lstStyle/>
          <a:p>
            <a:fld id="{6342436F-A003-49D2-BDA8-A65B203CD7B7}" type="slidenum">
              <a:rPr lang="en-US" smtClean="0"/>
              <a:pPr/>
              <a:t>11</a:t>
            </a:fld>
            <a:endParaRPr lang="en-US"/>
          </a:p>
        </p:txBody>
      </p:sp>
      <p:graphicFrame>
        <p:nvGraphicFramePr>
          <p:cNvPr id="7" name="Object 4">
            <a:extLst>
              <a:ext uri="{FF2B5EF4-FFF2-40B4-BE49-F238E27FC236}">
                <a16:creationId xmlns:a16="http://schemas.microsoft.com/office/drawing/2014/main" xmlns="" id="{DED73B55-47CA-4412-A9FB-E7BE07B53311}"/>
              </a:ext>
            </a:extLst>
          </p:cNvPr>
          <p:cNvGraphicFramePr>
            <a:graphicFrameLocks noGrp="1"/>
          </p:cNvGraphicFramePr>
          <p:nvPr>
            <p:extLst>
              <p:ext uri="{D42A27DB-BD31-4B8C-83A1-F6EECF244321}">
                <p14:modId xmlns:p14="http://schemas.microsoft.com/office/powerpoint/2010/main" val="892332118"/>
              </p:ext>
            </p:extLst>
          </p:nvPr>
        </p:nvGraphicFramePr>
        <p:xfrm>
          <a:off x="4489450" y="549276"/>
          <a:ext cx="4691062" cy="5938838"/>
        </p:xfrm>
        <a:graphic>
          <a:graphicData uri="http://schemas.openxmlformats.org/presentationml/2006/ole">
            <mc:AlternateContent xmlns:mc="http://schemas.openxmlformats.org/markup-compatibility/2006">
              <mc:Choice xmlns:v="urn:schemas-microsoft-com:vml" Requires="v">
                <p:oleObj spid="_x0000_s10285" name="Worksheet" r:id="rId4" imgW="3575136" imgH="2921191" progId="Excel.Sheet.8">
                  <p:embed/>
                </p:oleObj>
              </mc:Choice>
              <mc:Fallback>
                <p:oleObj name="Worksheet" r:id="rId4" imgW="3575136" imgH="2921191" progId="Excel.Sheet.8">
                  <p:embed/>
                  <p:pic>
                    <p:nvPicPr>
                      <p:cNvPr id="1026" name="Object 4"/>
                      <p:cNvPicPr>
                        <a:picLocks noGrp="1" noChangeArrowheads="1"/>
                      </p:cNvPicPr>
                      <p:nvPr/>
                    </p:nvPicPr>
                    <p:blipFill>
                      <a:blip r:embed="rId5"/>
                      <a:srcRect/>
                      <a:stretch>
                        <a:fillRect/>
                      </a:stretch>
                    </p:blipFill>
                    <p:spPr bwMode="auto">
                      <a:xfrm>
                        <a:off x="4489450" y="549276"/>
                        <a:ext cx="4691062" cy="5938838"/>
                      </a:xfrm>
                      <a:prstGeom prst="rect">
                        <a:avLst/>
                      </a:prstGeom>
                      <a:noFill/>
                    </p:spPr>
                  </p:pic>
                </p:oleObj>
              </mc:Fallback>
            </mc:AlternateContent>
          </a:graphicData>
        </a:graphic>
      </p:graphicFrame>
    </p:spTree>
    <p:extLst>
      <p:ext uri="{BB962C8B-B14F-4D97-AF65-F5344CB8AC3E}">
        <p14:creationId xmlns:p14="http://schemas.microsoft.com/office/powerpoint/2010/main" val="19953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7384"/>
            <a:ext cx="9144000" cy="53553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fontAlgn="base">
              <a:lnSpc>
                <a:spcPct val="90000"/>
              </a:lnSpc>
              <a:spcAft>
                <a:spcPct val="0"/>
              </a:spcAft>
            </a:pPr>
            <a:r>
              <a:rPr lang="en-US" altLang="en-US" sz="3200" b="1" dirty="0">
                <a:solidFill>
                  <a:srgbClr val="FFFFFF"/>
                </a:solidFill>
                <a:latin typeface="Calibri" panose="020F0502020204030204" pitchFamily="34" charset="0"/>
                <a:ea typeface="+mn-ea"/>
                <a:cs typeface="+mn-cs"/>
              </a:rPr>
              <a:t>Performance Score Card – Nagaland </a:t>
            </a:r>
          </a:p>
        </p:txBody>
      </p:sp>
      <p:sp>
        <p:nvSpPr>
          <p:cNvPr id="27652" name="TextBox 10"/>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 name="Table 3"/>
          <p:cNvGraphicFramePr>
            <a:graphicFrameLocks noGrp="1"/>
          </p:cNvGraphicFramePr>
          <p:nvPr>
            <p:extLst>
              <p:ext uri="{D42A27DB-BD31-4B8C-83A1-F6EECF244321}">
                <p14:modId xmlns:p14="http://schemas.microsoft.com/office/powerpoint/2010/main" val="933150558"/>
              </p:ext>
            </p:extLst>
          </p:nvPr>
        </p:nvGraphicFramePr>
        <p:xfrm>
          <a:off x="107504" y="508147"/>
          <a:ext cx="4347592" cy="6219265"/>
        </p:xfrm>
        <a:graphic>
          <a:graphicData uri="http://schemas.openxmlformats.org/drawingml/2006/table">
            <a:tbl>
              <a:tblPr>
                <a:tableStyleId>{D7AC3CCA-C797-4891-BE02-D94E43425B78}</a:tableStyleId>
              </a:tblPr>
              <a:tblGrid>
                <a:gridCol w="1379438">
                  <a:extLst>
                    <a:ext uri="{9D8B030D-6E8A-4147-A177-3AD203B41FA5}">
                      <a16:colId xmlns:a16="http://schemas.microsoft.com/office/drawing/2014/main" xmlns="" val="20000"/>
                    </a:ext>
                  </a:extLst>
                </a:gridCol>
                <a:gridCol w="989293">
                  <a:extLst>
                    <a:ext uri="{9D8B030D-6E8A-4147-A177-3AD203B41FA5}">
                      <a16:colId xmlns:a16="http://schemas.microsoft.com/office/drawing/2014/main" xmlns="" val="20001"/>
                    </a:ext>
                  </a:extLst>
                </a:gridCol>
                <a:gridCol w="947493">
                  <a:extLst>
                    <a:ext uri="{9D8B030D-6E8A-4147-A177-3AD203B41FA5}">
                      <a16:colId xmlns:a16="http://schemas.microsoft.com/office/drawing/2014/main" xmlns="" val="20002"/>
                    </a:ext>
                  </a:extLst>
                </a:gridCol>
                <a:gridCol w="1031368">
                  <a:extLst>
                    <a:ext uri="{9D8B030D-6E8A-4147-A177-3AD203B41FA5}">
                      <a16:colId xmlns:a16="http://schemas.microsoft.com/office/drawing/2014/main" xmlns="" val="20003"/>
                    </a:ext>
                  </a:extLst>
                </a:gridCol>
              </a:tblGrid>
              <a:tr h="1001062">
                <a:tc>
                  <a:txBody>
                    <a:bodyPr/>
                    <a:lstStyle/>
                    <a:p>
                      <a:pPr algn="ctr" fontAlgn="ctr"/>
                      <a:r>
                        <a:rPr lang="en-US" sz="1600" b="1" u="none" strike="noStrike" dirty="0">
                          <a:effectLst/>
                        </a:rPr>
                        <a:t>Component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PAB-Approval  (Target)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Achievement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 Achievement</a:t>
                      </a:r>
                      <a:endParaRPr lang="en-US" sz="1600" b="1" i="0" u="none" strike="noStrike" dirty="0">
                        <a:solidFill>
                          <a:srgbClr val="002060"/>
                        </a:solidFill>
                        <a:effectLst/>
                        <a:latin typeface="Calibri"/>
                      </a:endParaRPr>
                    </a:p>
                  </a:txBody>
                  <a:tcPr marL="7668" marR="7668" marT="7668" marB="0" anchor="ctr"/>
                </a:tc>
                <a:extLst>
                  <a:ext uri="{0D108BD9-81ED-4DB2-BD59-A6C34878D82A}">
                    <a16:rowId xmlns:a16="http://schemas.microsoft.com/office/drawing/2014/main" xmlns="" val="10000"/>
                  </a:ext>
                </a:extLst>
              </a:tr>
              <a:tr h="406916">
                <a:tc>
                  <a:txBody>
                    <a:bodyPr/>
                    <a:lstStyle/>
                    <a:p>
                      <a:pPr algn="l" fontAlgn="ctr"/>
                      <a:r>
                        <a:rPr lang="en-US" sz="1400" b="1" u="none" strike="noStrike" dirty="0">
                          <a:effectLst/>
                        </a:rPr>
                        <a:t>Institutions (School)</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dirty="0">
                          <a:solidFill>
                            <a:srgbClr val="000000"/>
                          </a:solidFill>
                          <a:effectLst/>
                          <a:latin typeface="Calibri"/>
                        </a:rPr>
                        <a:t>2099</a:t>
                      </a:r>
                    </a:p>
                  </a:txBody>
                  <a:tcPr marL="9525" marR="9525" marT="9525" marB="0" anchor="b"/>
                </a:tc>
                <a:tc>
                  <a:txBody>
                    <a:bodyPr/>
                    <a:lstStyle/>
                    <a:p>
                      <a:pPr algn="ctr" fontAlgn="b"/>
                      <a:r>
                        <a:rPr lang="en-IN" sz="1400" b="1" i="0" u="none" strike="noStrike">
                          <a:solidFill>
                            <a:srgbClr val="000000"/>
                          </a:solidFill>
                          <a:effectLst/>
                          <a:latin typeface="Calibri"/>
                        </a:rPr>
                        <a:t>2099</a:t>
                      </a:r>
                    </a:p>
                  </a:txBody>
                  <a:tcPr marL="9525" marR="9525" marT="9525" marB="0" anchor="b"/>
                </a:tc>
                <a:tc>
                  <a:txBody>
                    <a:bodyPr/>
                    <a:lstStyle/>
                    <a:p>
                      <a:pPr algn="ctr" fontAlgn="b"/>
                      <a:r>
                        <a:rPr lang="en-IN" sz="14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1"/>
                  </a:ext>
                </a:extLst>
              </a:tr>
              <a:tr h="239928">
                <a:tc>
                  <a:txBody>
                    <a:bodyPr/>
                    <a:lstStyle/>
                    <a:p>
                      <a:pPr algn="l" fontAlgn="ctr"/>
                      <a:r>
                        <a:rPr lang="en-US" sz="1400" b="1" u="none" strike="noStrike">
                          <a:effectLst/>
                        </a:rPr>
                        <a:t>Children</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400" b="1" i="0" u="none" strike="noStrike" dirty="0">
                          <a:solidFill>
                            <a:srgbClr val="000000"/>
                          </a:solidFill>
                          <a:effectLst/>
                          <a:latin typeface="Calibri"/>
                        </a:rPr>
                        <a:t>163701</a:t>
                      </a:r>
                    </a:p>
                  </a:txBody>
                  <a:tcPr marL="9525" marR="9525" marT="9525" marB="0" anchor="b"/>
                </a:tc>
                <a:tc>
                  <a:txBody>
                    <a:bodyPr/>
                    <a:lstStyle/>
                    <a:p>
                      <a:pPr algn="ctr" fontAlgn="b"/>
                      <a:r>
                        <a:rPr lang="en-IN" sz="1400" b="1" i="0" u="none" strike="noStrike" dirty="0">
                          <a:solidFill>
                            <a:srgbClr val="000000"/>
                          </a:solidFill>
                          <a:effectLst/>
                          <a:latin typeface="Calibri"/>
                        </a:rPr>
                        <a:t>163111</a:t>
                      </a:r>
                    </a:p>
                  </a:txBody>
                  <a:tcPr marL="9525" marR="9525" marT="9525" marB="0" anchor="b"/>
                </a:tc>
                <a:tc>
                  <a:txBody>
                    <a:bodyPr/>
                    <a:lstStyle/>
                    <a:p>
                      <a:pPr algn="ctr" fontAlgn="b"/>
                      <a:r>
                        <a:rPr lang="en-IN" sz="14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2"/>
                  </a:ext>
                </a:extLst>
              </a:tr>
              <a:tr h="239928">
                <a:tc>
                  <a:txBody>
                    <a:bodyPr/>
                    <a:lstStyle/>
                    <a:p>
                      <a:pPr algn="l" fontAlgn="ctr"/>
                      <a:r>
                        <a:rPr lang="en-US" sz="1400" b="1" u="none" strike="noStrike" dirty="0">
                          <a:effectLst/>
                        </a:rPr>
                        <a:t>Working Days</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220</a:t>
                      </a:r>
                    </a:p>
                  </a:txBody>
                  <a:tcPr marL="9525" marR="9525" marT="9525" marB="0" anchor="b"/>
                </a:tc>
                <a:tc>
                  <a:txBody>
                    <a:bodyPr/>
                    <a:lstStyle/>
                    <a:p>
                      <a:pPr algn="ctr" fontAlgn="b"/>
                      <a:r>
                        <a:rPr lang="en-IN" sz="1400" b="1" i="0" u="none" strike="noStrike" dirty="0">
                          <a:solidFill>
                            <a:srgbClr val="000000"/>
                          </a:solidFill>
                          <a:effectLst/>
                          <a:latin typeface="Calibri"/>
                        </a:rPr>
                        <a:t>220</a:t>
                      </a:r>
                    </a:p>
                  </a:txBody>
                  <a:tcPr marL="9525" marR="9525" marT="9525" marB="0" anchor="b"/>
                </a:tc>
                <a:tc>
                  <a:txBody>
                    <a:bodyPr/>
                    <a:lstStyle/>
                    <a:p>
                      <a:pPr algn="ctr" fontAlgn="b"/>
                      <a:r>
                        <a:rPr lang="en-IN" sz="14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3"/>
                  </a:ext>
                </a:extLst>
              </a:tr>
              <a:tr h="464445">
                <a:tc>
                  <a:txBody>
                    <a:bodyPr/>
                    <a:lstStyle/>
                    <a:p>
                      <a:pPr algn="l" fontAlgn="ctr"/>
                      <a:r>
                        <a:rPr lang="en-US" sz="1400" b="1" u="none" strike="noStrike" dirty="0">
                          <a:effectLst/>
                        </a:rPr>
                        <a:t>Food Grain </a:t>
                      </a:r>
                      <a:r>
                        <a:rPr lang="en-US" sz="1400" b="1" u="none" strike="noStrike" dirty="0" err="1">
                          <a:effectLst/>
                        </a:rPr>
                        <a:t>Utilisation</a:t>
                      </a:r>
                      <a:r>
                        <a:rPr lang="en-US" sz="1400" b="1" u="none" strike="noStrike" dirty="0">
                          <a:effectLst/>
                        </a:rPr>
                        <a:t> (in MTs)</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4021.66</a:t>
                      </a:r>
                    </a:p>
                  </a:txBody>
                  <a:tcPr marL="9525" marR="9525" marT="9525" marB="0" anchor="b"/>
                </a:tc>
                <a:tc>
                  <a:txBody>
                    <a:bodyPr/>
                    <a:lstStyle/>
                    <a:p>
                      <a:pPr algn="ctr" fontAlgn="b"/>
                      <a:r>
                        <a:rPr lang="en-IN" sz="1400" b="1" i="0" u="none" strike="noStrike">
                          <a:solidFill>
                            <a:srgbClr val="000000"/>
                          </a:solidFill>
                          <a:effectLst/>
                          <a:latin typeface="Calibri"/>
                        </a:rPr>
                        <a:t>4015.80</a:t>
                      </a:r>
                    </a:p>
                  </a:txBody>
                  <a:tcPr marL="9525" marR="9525" marT="9525" marB="0" anchor="b"/>
                </a:tc>
                <a:tc>
                  <a:txBody>
                    <a:bodyPr/>
                    <a:lstStyle/>
                    <a:p>
                      <a:pPr algn="ctr" fontAlgn="b"/>
                      <a:r>
                        <a:rPr lang="en-IN" sz="14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4"/>
                  </a:ext>
                </a:extLst>
              </a:tr>
              <a:tr h="464445">
                <a:tc>
                  <a:txBody>
                    <a:bodyPr/>
                    <a:lstStyle/>
                    <a:p>
                      <a:pPr algn="l" fontAlgn="ctr"/>
                      <a:r>
                        <a:rPr lang="en-US" sz="1400" b="1" u="none" strike="noStrike" dirty="0">
                          <a:effectLst/>
                        </a:rPr>
                        <a:t>Cooking Cost     (Rs. in </a:t>
                      </a:r>
                      <a:r>
                        <a:rPr lang="en-US" sz="1400" b="1" u="none" strike="noStrike" dirty="0" err="1">
                          <a:effectLst/>
                        </a:rPr>
                        <a:t>Lacs</a:t>
                      </a:r>
                      <a:r>
                        <a:rPr lang="en-US" sz="1400" b="1" u="none" strike="noStrike" dirty="0">
                          <a:effectLst/>
                        </a:rPr>
                        <a:t>)</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1817.20</a:t>
                      </a:r>
                    </a:p>
                  </a:txBody>
                  <a:tcPr marL="9525" marR="9525" marT="9525" marB="0" anchor="b"/>
                </a:tc>
                <a:tc>
                  <a:txBody>
                    <a:bodyPr/>
                    <a:lstStyle/>
                    <a:p>
                      <a:pPr algn="ctr" fontAlgn="b"/>
                      <a:r>
                        <a:rPr lang="en-IN" sz="1400" b="1" i="0" u="none" strike="noStrike">
                          <a:solidFill>
                            <a:srgbClr val="000000"/>
                          </a:solidFill>
                          <a:effectLst/>
                          <a:latin typeface="Calibri"/>
                        </a:rPr>
                        <a:t>1695.06</a:t>
                      </a:r>
                    </a:p>
                  </a:txBody>
                  <a:tcPr marL="9525" marR="9525" marT="9525" marB="0" anchor="b"/>
                </a:tc>
                <a:tc>
                  <a:txBody>
                    <a:bodyPr/>
                    <a:lstStyle/>
                    <a:p>
                      <a:pPr algn="ctr" fontAlgn="b"/>
                      <a:r>
                        <a:rPr lang="en-IN" sz="1400" b="1" i="0" u="none" strike="noStrike">
                          <a:solidFill>
                            <a:srgbClr val="000000"/>
                          </a:solidFill>
                          <a:effectLst/>
                          <a:latin typeface="Calibri"/>
                        </a:rPr>
                        <a:t>93%</a:t>
                      </a:r>
                    </a:p>
                  </a:txBody>
                  <a:tcPr marL="9525" marR="9525" marT="9525" marB="0" anchor="b"/>
                </a:tc>
                <a:extLst>
                  <a:ext uri="{0D108BD9-81ED-4DB2-BD59-A6C34878D82A}">
                    <a16:rowId xmlns:a16="http://schemas.microsoft.com/office/drawing/2014/main" xmlns="" val="10005"/>
                  </a:ext>
                </a:extLst>
              </a:tr>
              <a:tr h="239928">
                <a:tc>
                  <a:txBody>
                    <a:bodyPr/>
                    <a:lstStyle/>
                    <a:p>
                      <a:pPr algn="l" fontAlgn="ctr"/>
                      <a:r>
                        <a:rPr lang="en-US" sz="1400" b="1" u="none" strike="noStrike">
                          <a:effectLst/>
                        </a:rPr>
                        <a:t>CCH Engaged</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4695</a:t>
                      </a:r>
                    </a:p>
                  </a:txBody>
                  <a:tcPr marL="9525" marR="9525" marT="9525" marB="0" anchor="b"/>
                </a:tc>
                <a:tc>
                  <a:txBody>
                    <a:bodyPr/>
                    <a:lstStyle/>
                    <a:p>
                      <a:pPr algn="ctr" fontAlgn="b"/>
                      <a:r>
                        <a:rPr lang="en-IN" sz="1400" b="1" i="0" u="none" strike="noStrike">
                          <a:solidFill>
                            <a:srgbClr val="000000"/>
                          </a:solidFill>
                          <a:effectLst/>
                          <a:latin typeface="Calibri"/>
                        </a:rPr>
                        <a:t>4695</a:t>
                      </a:r>
                    </a:p>
                  </a:txBody>
                  <a:tcPr marL="9525" marR="9525" marT="9525" marB="0" anchor="b"/>
                </a:tc>
                <a:tc>
                  <a:txBody>
                    <a:bodyPr/>
                    <a:lstStyle/>
                    <a:p>
                      <a:pPr algn="ctr" fontAlgn="b"/>
                      <a:r>
                        <a:rPr lang="en-IN" sz="14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06"/>
                  </a:ext>
                </a:extLst>
              </a:tr>
              <a:tr h="464445">
                <a:tc>
                  <a:txBody>
                    <a:bodyPr/>
                    <a:lstStyle/>
                    <a:p>
                      <a:pPr algn="l" fontAlgn="ctr"/>
                      <a:r>
                        <a:rPr lang="en-US" sz="1400" b="1" u="none" strike="noStrike" dirty="0">
                          <a:effectLst/>
                        </a:rPr>
                        <a:t>CCH Honorarium (Rs. in </a:t>
                      </a:r>
                      <a:r>
                        <a:rPr lang="en-US" sz="1400" b="1" u="none" strike="noStrike" dirty="0" err="1">
                          <a:effectLst/>
                        </a:rPr>
                        <a:t>Lacs</a:t>
                      </a:r>
                      <a:r>
                        <a:rPr lang="en-US" sz="1400" b="1" u="none" strike="noStrike" dirty="0">
                          <a:effectLst/>
                        </a:rPr>
                        <a:t>)</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601.00</a:t>
                      </a:r>
                    </a:p>
                  </a:txBody>
                  <a:tcPr marL="9525" marR="9525" marT="9525" marB="0" anchor="b"/>
                </a:tc>
                <a:tc>
                  <a:txBody>
                    <a:bodyPr/>
                    <a:lstStyle/>
                    <a:p>
                      <a:pPr algn="ctr" fontAlgn="b"/>
                      <a:r>
                        <a:rPr lang="en-IN" sz="1400" b="1" i="0" u="none" strike="noStrike">
                          <a:solidFill>
                            <a:srgbClr val="000000"/>
                          </a:solidFill>
                          <a:effectLst/>
                          <a:latin typeface="Calibri"/>
                        </a:rPr>
                        <a:t>601.00</a:t>
                      </a:r>
                    </a:p>
                  </a:txBody>
                  <a:tcPr marL="9525" marR="9525" marT="9525" marB="0" anchor="b"/>
                </a:tc>
                <a:tc>
                  <a:txBody>
                    <a:bodyPr/>
                    <a:lstStyle/>
                    <a:p>
                      <a:pPr algn="ctr" fontAlgn="b"/>
                      <a:r>
                        <a:rPr lang="en-IN" sz="1400" b="1" i="0" u="none" strike="noStrike" dirty="0">
                          <a:solidFill>
                            <a:srgbClr val="000000"/>
                          </a:solidFill>
                          <a:effectLst/>
                          <a:latin typeface="Calibri"/>
                        </a:rPr>
                        <a:t>100%</a:t>
                      </a:r>
                    </a:p>
                  </a:txBody>
                  <a:tcPr marL="9525" marR="9525" marT="9525" marB="0" anchor="b"/>
                </a:tc>
                <a:extLst>
                  <a:ext uri="{0D108BD9-81ED-4DB2-BD59-A6C34878D82A}">
                    <a16:rowId xmlns:a16="http://schemas.microsoft.com/office/drawing/2014/main" xmlns="" val="10007"/>
                  </a:ext>
                </a:extLst>
              </a:tr>
              <a:tr h="239928">
                <a:tc>
                  <a:txBody>
                    <a:bodyPr/>
                    <a:lstStyle/>
                    <a:p>
                      <a:pPr algn="l" fontAlgn="ctr"/>
                      <a:r>
                        <a:rPr lang="en-US" sz="1400" b="1" u="none" strike="noStrike">
                          <a:effectLst/>
                        </a:rPr>
                        <a:t>TA  (Rs. in Lacs)</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469.10</a:t>
                      </a:r>
                    </a:p>
                  </a:txBody>
                  <a:tcPr marL="9525" marR="9525" marT="9525" marB="0" anchor="b"/>
                </a:tc>
                <a:tc>
                  <a:txBody>
                    <a:bodyPr/>
                    <a:lstStyle/>
                    <a:p>
                      <a:pPr algn="ctr" fontAlgn="b"/>
                      <a:r>
                        <a:rPr lang="en-IN" sz="1400" b="1" i="0" u="none" strike="noStrike">
                          <a:solidFill>
                            <a:srgbClr val="000000"/>
                          </a:solidFill>
                          <a:effectLst/>
                          <a:latin typeface="Calibri"/>
                        </a:rPr>
                        <a:t>469.10</a:t>
                      </a:r>
                    </a:p>
                  </a:txBody>
                  <a:tcPr marL="9525" marR="9525" marT="9525" marB="0" anchor="b"/>
                </a:tc>
                <a:tc>
                  <a:txBody>
                    <a:bodyPr/>
                    <a:lstStyle/>
                    <a:p>
                      <a:pPr algn="ctr" fontAlgn="b"/>
                      <a:r>
                        <a:rPr lang="en-IN" sz="1400" b="1" i="0" u="none" strike="noStrike" dirty="0">
                          <a:solidFill>
                            <a:srgbClr val="000000"/>
                          </a:solidFill>
                          <a:effectLst/>
                          <a:latin typeface="Calibri"/>
                        </a:rPr>
                        <a:t>100%</a:t>
                      </a:r>
                    </a:p>
                  </a:txBody>
                  <a:tcPr marL="9525" marR="9525" marT="9525" marB="0" anchor="b"/>
                </a:tc>
                <a:extLst>
                  <a:ext uri="{0D108BD9-81ED-4DB2-BD59-A6C34878D82A}">
                    <a16:rowId xmlns:a16="http://schemas.microsoft.com/office/drawing/2014/main" xmlns="" val="10008"/>
                  </a:ext>
                </a:extLst>
              </a:tr>
              <a:tr h="239928">
                <a:tc>
                  <a:txBody>
                    <a:bodyPr/>
                    <a:lstStyle/>
                    <a:p>
                      <a:pPr algn="l" fontAlgn="ctr"/>
                      <a:r>
                        <a:rPr lang="en-US" sz="1400" b="1" u="none" strike="noStrike" dirty="0">
                          <a:effectLst/>
                        </a:rPr>
                        <a:t>MME (Rs. in </a:t>
                      </a:r>
                      <a:r>
                        <a:rPr lang="en-US" sz="1400" b="1" u="none" strike="noStrike" dirty="0" err="1">
                          <a:effectLst/>
                        </a:rPr>
                        <a:t>Lacs</a:t>
                      </a:r>
                      <a:r>
                        <a:rPr lang="en-US" sz="1400" b="1" u="none" strike="noStrike" dirty="0">
                          <a:effectLst/>
                        </a:rPr>
                        <a:t>)</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40.33</a:t>
                      </a:r>
                    </a:p>
                  </a:txBody>
                  <a:tcPr marL="9525" marR="9525" marT="9525" marB="0" anchor="b"/>
                </a:tc>
                <a:tc>
                  <a:txBody>
                    <a:bodyPr/>
                    <a:lstStyle/>
                    <a:p>
                      <a:pPr algn="ctr" fontAlgn="b"/>
                      <a:r>
                        <a:rPr lang="en-IN" sz="1400" b="1" i="0" u="none" strike="noStrike">
                          <a:solidFill>
                            <a:srgbClr val="000000"/>
                          </a:solidFill>
                          <a:effectLst/>
                          <a:latin typeface="Calibri"/>
                        </a:rPr>
                        <a:t>40.33</a:t>
                      </a:r>
                    </a:p>
                  </a:txBody>
                  <a:tcPr marL="9525" marR="9525" marT="9525" marB="0" anchor="b"/>
                </a:tc>
                <a:tc>
                  <a:txBody>
                    <a:bodyPr/>
                    <a:lstStyle/>
                    <a:p>
                      <a:pPr algn="ctr" fontAlgn="b"/>
                      <a:r>
                        <a:rPr lang="en-IN" sz="1400" b="1" i="0" u="none" strike="noStrike" dirty="0">
                          <a:solidFill>
                            <a:srgbClr val="000000"/>
                          </a:solidFill>
                          <a:effectLst/>
                          <a:latin typeface="Calibri"/>
                        </a:rPr>
                        <a:t>100%</a:t>
                      </a:r>
                    </a:p>
                  </a:txBody>
                  <a:tcPr marL="9525" marR="9525" marT="9525" marB="0" anchor="b"/>
                </a:tc>
                <a:extLst>
                  <a:ext uri="{0D108BD9-81ED-4DB2-BD59-A6C34878D82A}">
                    <a16:rowId xmlns:a16="http://schemas.microsoft.com/office/drawing/2014/main" xmlns="" val="10009"/>
                  </a:ext>
                </a:extLst>
              </a:tr>
              <a:tr h="406916">
                <a:tc>
                  <a:txBody>
                    <a:bodyPr/>
                    <a:lstStyle/>
                    <a:p>
                      <a:pPr algn="l" fontAlgn="ctr"/>
                      <a:r>
                        <a:rPr lang="en-US" sz="1400" b="1" u="none" strike="noStrike" dirty="0">
                          <a:effectLst/>
                        </a:rPr>
                        <a:t>Kitchen cum Store (KS)</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dirty="0">
                          <a:solidFill>
                            <a:srgbClr val="000000"/>
                          </a:solidFill>
                          <a:effectLst/>
                          <a:latin typeface="Calibri"/>
                        </a:rPr>
                        <a:t>2220</a:t>
                      </a:r>
                    </a:p>
                  </a:txBody>
                  <a:tcPr marL="9525" marR="9525" marT="9525" marB="0" anchor="b"/>
                </a:tc>
                <a:tc>
                  <a:txBody>
                    <a:bodyPr/>
                    <a:lstStyle/>
                    <a:p>
                      <a:pPr algn="ctr" fontAlgn="b"/>
                      <a:r>
                        <a:rPr lang="en-IN" sz="1400" b="1" i="0" u="none" strike="noStrike" dirty="0">
                          <a:solidFill>
                            <a:srgbClr val="000000"/>
                          </a:solidFill>
                          <a:effectLst/>
                          <a:latin typeface="Calibri"/>
                        </a:rPr>
                        <a:t>2220</a:t>
                      </a:r>
                    </a:p>
                  </a:txBody>
                  <a:tcPr marL="9525" marR="9525" marT="9525" marB="0" anchor="b"/>
                </a:tc>
                <a:tc>
                  <a:txBody>
                    <a:bodyPr/>
                    <a:lstStyle/>
                    <a:p>
                      <a:pPr algn="ctr" fontAlgn="b"/>
                      <a:r>
                        <a:rPr lang="en-IN" sz="14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10"/>
                  </a:ext>
                </a:extLst>
              </a:tr>
              <a:tr h="406916">
                <a:tc>
                  <a:txBody>
                    <a:bodyPr/>
                    <a:lstStyle/>
                    <a:p>
                      <a:pPr algn="l" fontAlgn="ctr"/>
                      <a:r>
                        <a:rPr lang="en-US" sz="1400" b="1" u="none" strike="noStrike" dirty="0">
                          <a:effectLst/>
                        </a:rPr>
                        <a:t>Kitchen Devices (KD)</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dirty="0">
                          <a:solidFill>
                            <a:srgbClr val="000000"/>
                          </a:solidFill>
                          <a:effectLst/>
                          <a:latin typeface="Calibri"/>
                        </a:rPr>
                        <a:t>3547</a:t>
                      </a:r>
                    </a:p>
                  </a:txBody>
                  <a:tcPr marL="9525" marR="9525" marT="9525" marB="0" anchor="b"/>
                </a:tc>
                <a:tc>
                  <a:txBody>
                    <a:bodyPr/>
                    <a:lstStyle/>
                    <a:p>
                      <a:pPr algn="ctr" fontAlgn="b"/>
                      <a:r>
                        <a:rPr lang="en-IN" sz="1400" b="1" i="0" u="none" strike="noStrike" dirty="0">
                          <a:solidFill>
                            <a:srgbClr val="000000"/>
                          </a:solidFill>
                          <a:effectLst/>
                          <a:latin typeface="Calibri"/>
                        </a:rPr>
                        <a:t>3547</a:t>
                      </a:r>
                    </a:p>
                  </a:txBody>
                  <a:tcPr marL="9525" marR="9525" marT="9525" marB="0" anchor="b"/>
                </a:tc>
                <a:tc>
                  <a:txBody>
                    <a:bodyPr/>
                    <a:lstStyle/>
                    <a:p>
                      <a:pPr algn="ctr" fontAlgn="b"/>
                      <a:r>
                        <a:rPr lang="en-IN" sz="1400" b="1" i="0" u="none" strike="noStrike">
                          <a:solidFill>
                            <a:srgbClr val="000000"/>
                          </a:solidFill>
                          <a:effectLst/>
                          <a:latin typeface="Calibri"/>
                        </a:rPr>
                        <a:t>100%</a:t>
                      </a:r>
                    </a:p>
                  </a:txBody>
                  <a:tcPr marL="9525" marR="9525" marT="9525" marB="0" anchor="b"/>
                </a:tc>
                <a:extLst>
                  <a:ext uri="{0D108BD9-81ED-4DB2-BD59-A6C34878D82A}">
                    <a16:rowId xmlns:a16="http://schemas.microsoft.com/office/drawing/2014/main" xmlns="" val="10011"/>
                  </a:ext>
                </a:extLst>
              </a:tr>
              <a:tr h="464445">
                <a:tc>
                  <a:txBody>
                    <a:bodyPr/>
                    <a:lstStyle/>
                    <a:p>
                      <a:pPr algn="l" fontAlgn="ctr"/>
                      <a:r>
                        <a:rPr lang="en-US" sz="1400" b="1" u="none" strike="noStrike" dirty="0">
                          <a:effectLst/>
                        </a:rPr>
                        <a:t>No. of Children's Health Check-up</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2099</a:t>
                      </a:r>
                    </a:p>
                  </a:txBody>
                  <a:tcPr marL="9525" marR="9525" marT="9525" marB="0" anchor="b"/>
                </a:tc>
                <a:tc>
                  <a:txBody>
                    <a:bodyPr/>
                    <a:lstStyle/>
                    <a:p>
                      <a:pPr algn="ctr" fontAlgn="b"/>
                      <a:r>
                        <a:rPr lang="en-IN" sz="1400" b="1" i="0" u="none" strike="noStrike">
                          <a:solidFill>
                            <a:srgbClr val="000000"/>
                          </a:solidFill>
                          <a:effectLst/>
                          <a:latin typeface="Calibri"/>
                        </a:rPr>
                        <a:t>1057</a:t>
                      </a:r>
                    </a:p>
                  </a:txBody>
                  <a:tcPr marL="9525" marR="9525" marT="9525" marB="0" anchor="b"/>
                </a:tc>
                <a:tc>
                  <a:txBody>
                    <a:bodyPr/>
                    <a:lstStyle/>
                    <a:p>
                      <a:pPr algn="ctr" fontAlgn="b"/>
                      <a:r>
                        <a:rPr lang="en-IN" sz="1400" b="1" i="0" u="none" strike="noStrike" dirty="0">
                          <a:solidFill>
                            <a:srgbClr val="000000"/>
                          </a:solidFill>
                          <a:effectLst/>
                          <a:latin typeface="Calibri"/>
                        </a:rPr>
                        <a:t>50%</a:t>
                      </a:r>
                    </a:p>
                  </a:txBody>
                  <a:tcPr marL="9525" marR="9525" marT="9525" marB="0" anchor="b"/>
                </a:tc>
                <a:extLst>
                  <a:ext uri="{0D108BD9-81ED-4DB2-BD59-A6C34878D82A}">
                    <a16:rowId xmlns:a16="http://schemas.microsoft.com/office/drawing/2014/main" xmlns="" val="10012"/>
                  </a:ext>
                </a:extLst>
              </a:tr>
              <a:tr h="239928">
                <a:tc>
                  <a:txBody>
                    <a:bodyPr/>
                    <a:lstStyle/>
                    <a:p>
                      <a:pPr algn="l" fontAlgn="ctr"/>
                      <a:r>
                        <a:rPr lang="en-US" sz="1400" b="1" u="none" strike="noStrike" dirty="0">
                          <a:effectLst/>
                        </a:rPr>
                        <a:t>Annual Data Entry</a:t>
                      </a:r>
                      <a:endParaRPr lang="en-US" sz="1400" b="1" i="0" u="none" strike="noStrike" dirty="0">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1983</a:t>
                      </a:r>
                    </a:p>
                  </a:txBody>
                  <a:tcPr marL="9525" marR="9525" marT="9525" marB="0" anchor="b"/>
                </a:tc>
                <a:tc>
                  <a:txBody>
                    <a:bodyPr/>
                    <a:lstStyle/>
                    <a:p>
                      <a:pPr algn="ctr" fontAlgn="b"/>
                      <a:r>
                        <a:rPr lang="en-IN" sz="1400" b="1" i="0" u="none" strike="noStrike">
                          <a:solidFill>
                            <a:srgbClr val="000000"/>
                          </a:solidFill>
                          <a:effectLst/>
                          <a:latin typeface="Calibri"/>
                        </a:rPr>
                        <a:t>1749</a:t>
                      </a:r>
                    </a:p>
                  </a:txBody>
                  <a:tcPr marL="9525" marR="9525" marT="9525" marB="0" anchor="b"/>
                </a:tc>
                <a:tc>
                  <a:txBody>
                    <a:bodyPr/>
                    <a:lstStyle/>
                    <a:p>
                      <a:pPr algn="ctr" fontAlgn="b"/>
                      <a:r>
                        <a:rPr lang="en-IN" sz="1400" b="1" i="0" u="none" strike="noStrike" dirty="0">
                          <a:solidFill>
                            <a:srgbClr val="000000"/>
                          </a:solidFill>
                          <a:effectLst/>
                          <a:latin typeface="Calibri"/>
                        </a:rPr>
                        <a:t>88%</a:t>
                      </a:r>
                    </a:p>
                  </a:txBody>
                  <a:tcPr marL="9525" marR="9525" marT="9525" marB="0" anchor="b"/>
                </a:tc>
                <a:extLst>
                  <a:ext uri="{0D108BD9-81ED-4DB2-BD59-A6C34878D82A}">
                    <a16:rowId xmlns:a16="http://schemas.microsoft.com/office/drawing/2014/main" xmlns="" val="10013"/>
                  </a:ext>
                </a:extLst>
              </a:tr>
              <a:tr h="183161">
                <a:tc>
                  <a:txBody>
                    <a:bodyPr/>
                    <a:lstStyle/>
                    <a:p>
                      <a:pPr algn="l" fontAlgn="ctr"/>
                      <a:r>
                        <a:rPr lang="en-US" sz="1400" b="1" u="none" strike="noStrike">
                          <a:effectLst/>
                        </a:rPr>
                        <a:t>Monthly Data Entry</a:t>
                      </a:r>
                      <a:endParaRPr lang="en-US" sz="1400" b="1" i="0" u="none" strike="noStrike">
                        <a:solidFill>
                          <a:srgbClr val="000000"/>
                        </a:solidFill>
                        <a:effectLst/>
                        <a:latin typeface="Arial"/>
                      </a:endParaRPr>
                    </a:p>
                  </a:txBody>
                  <a:tcPr marL="7668" marR="7668" marT="7668" marB="0" anchor="ctr"/>
                </a:tc>
                <a:tc>
                  <a:txBody>
                    <a:bodyPr/>
                    <a:lstStyle/>
                    <a:p>
                      <a:pPr algn="ctr" fontAlgn="b"/>
                      <a:r>
                        <a:rPr lang="en-IN" sz="1400" b="1" i="0" u="none" strike="noStrike">
                          <a:solidFill>
                            <a:srgbClr val="000000"/>
                          </a:solidFill>
                          <a:effectLst/>
                          <a:latin typeface="Calibri"/>
                        </a:rPr>
                        <a:t>1983</a:t>
                      </a:r>
                    </a:p>
                  </a:txBody>
                  <a:tcPr marL="9525" marR="9525" marT="9525" marB="0" anchor="b"/>
                </a:tc>
                <a:tc>
                  <a:txBody>
                    <a:bodyPr/>
                    <a:lstStyle/>
                    <a:p>
                      <a:pPr algn="ctr" fontAlgn="b"/>
                      <a:r>
                        <a:rPr lang="en-IN" sz="1400" b="1" i="0" u="none" strike="noStrike">
                          <a:solidFill>
                            <a:srgbClr val="000000"/>
                          </a:solidFill>
                          <a:effectLst/>
                          <a:latin typeface="Calibri"/>
                        </a:rPr>
                        <a:t>1491</a:t>
                      </a:r>
                    </a:p>
                  </a:txBody>
                  <a:tcPr marL="9525" marR="9525" marT="9525" marB="0" anchor="b"/>
                </a:tc>
                <a:tc>
                  <a:txBody>
                    <a:bodyPr/>
                    <a:lstStyle/>
                    <a:p>
                      <a:pPr algn="ctr" fontAlgn="b"/>
                      <a:r>
                        <a:rPr lang="en-IN" sz="1400" b="1" i="0" u="none" strike="noStrike" dirty="0">
                          <a:solidFill>
                            <a:srgbClr val="000000"/>
                          </a:solidFill>
                          <a:effectLst/>
                          <a:latin typeface="Calibri"/>
                        </a:rPr>
                        <a:t>75%</a:t>
                      </a:r>
                    </a:p>
                  </a:txBody>
                  <a:tcPr marL="9525" marR="9525" marT="9525" marB="0" anchor="b"/>
                </a:tc>
                <a:extLst>
                  <a:ext uri="{0D108BD9-81ED-4DB2-BD59-A6C34878D82A}">
                    <a16:rowId xmlns:a16="http://schemas.microsoft.com/office/drawing/2014/main" xmlns="" val="10014"/>
                  </a:ext>
                </a:extLst>
              </a:tr>
            </a:tbl>
          </a:graphicData>
        </a:graphic>
      </p:graphicFrame>
      <p:graphicFrame>
        <p:nvGraphicFramePr>
          <p:cNvPr id="2" name="Object 4"/>
          <p:cNvGraphicFramePr>
            <a:graphicFrameLocks noGrp="1"/>
          </p:cNvGraphicFramePr>
          <p:nvPr/>
        </p:nvGraphicFramePr>
        <p:xfrm>
          <a:off x="4595813" y="928670"/>
          <a:ext cx="4548187" cy="5143536"/>
        </p:xfrm>
        <a:graphic>
          <a:graphicData uri="http://schemas.openxmlformats.org/presentationml/2006/ole">
            <mc:AlternateContent xmlns:mc="http://schemas.openxmlformats.org/markup-compatibility/2006">
              <mc:Choice xmlns:v="urn:schemas-microsoft-com:vml" Requires="v">
                <p:oleObj spid="_x0000_s7226" name="Chart" r:id="rId4" imgW="6876986" imgH="6010239" progId="">
                  <p:embed/>
                </p:oleObj>
              </mc:Choice>
              <mc:Fallback>
                <p:oleObj name="Chart" r:id="rId4" imgW="6876986" imgH="6010239" progId="">
                  <p:embed/>
                  <p:pic>
                    <p:nvPicPr>
                      <p:cNvPr id="0" name="Picture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813" y="928670"/>
                        <a:ext cx="4548187" cy="5143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6342436F-A003-49D2-BDA8-A65B203CD7B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0" y="-27384"/>
            <a:ext cx="9144000" cy="535531"/>
          </a:xfrm>
          <a:solidFill>
            <a:srgbClr val="558ED5"/>
          </a:solidFill>
          <a:ln>
            <a:noFill/>
          </a:ln>
        </p:spPr>
        <p:txBody>
          <a:bodyPr vert="horz" wrap="square" lIns="91440" tIns="45720" rIns="91440" bIns="45720" numCol="1" anchor="ctr" anchorCtr="0" compatLnSpc="1">
            <a:prstTxWarp prst="textNoShape">
              <a:avLst/>
            </a:prstTxWarp>
            <a:spAutoFit/>
          </a:bodyPr>
          <a:lstStyle/>
          <a:p>
            <a:pPr fontAlgn="base">
              <a:lnSpc>
                <a:spcPct val="90000"/>
              </a:lnSpc>
              <a:spcAft>
                <a:spcPct val="0"/>
              </a:spcAft>
            </a:pPr>
            <a:r>
              <a:rPr lang="en-US" altLang="en-US" sz="3200" b="1" dirty="0">
                <a:solidFill>
                  <a:srgbClr val="FFFFFF"/>
                </a:solidFill>
                <a:latin typeface="Calibri" panose="020F0502020204030204" pitchFamily="34" charset="0"/>
                <a:ea typeface="+mn-ea"/>
                <a:cs typeface="+mn-cs"/>
              </a:rPr>
              <a:t>Performance Score Card - Sikkim </a:t>
            </a:r>
          </a:p>
        </p:txBody>
      </p:sp>
      <p:sp>
        <p:nvSpPr>
          <p:cNvPr id="27652" name="TextBox 10"/>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 name="Table 3"/>
          <p:cNvGraphicFramePr>
            <a:graphicFrameLocks noGrp="1"/>
          </p:cNvGraphicFramePr>
          <p:nvPr>
            <p:extLst>
              <p:ext uri="{D42A27DB-BD31-4B8C-83A1-F6EECF244321}">
                <p14:modId xmlns:p14="http://schemas.microsoft.com/office/powerpoint/2010/main" val="400976828"/>
              </p:ext>
            </p:extLst>
          </p:nvPr>
        </p:nvGraphicFramePr>
        <p:xfrm>
          <a:off x="152400" y="548681"/>
          <a:ext cx="4267199" cy="6242141"/>
        </p:xfrm>
        <a:graphic>
          <a:graphicData uri="http://schemas.openxmlformats.org/drawingml/2006/table">
            <a:tbl>
              <a:tblPr>
                <a:tableStyleId>{D7AC3CCA-C797-4891-BE02-D94E43425B78}</a:tableStyleId>
              </a:tblPr>
              <a:tblGrid>
                <a:gridCol w="1379438">
                  <a:extLst>
                    <a:ext uri="{9D8B030D-6E8A-4147-A177-3AD203B41FA5}">
                      <a16:colId xmlns:a16="http://schemas.microsoft.com/office/drawing/2014/main" xmlns="" val="20000"/>
                    </a:ext>
                  </a:extLst>
                </a:gridCol>
                <a:gridCol w="989293">
                  <a:extLst>
                    <a:ext uri="{9D8B030D-6E8A-4147-A177-3AD203B41FA5}">
                      <a16:colId xmlns:a16="http://schemas.microsoft.com/office/drawing/2014/main" xmlns="" val="20001"/>
                    </a:ext>
                  </a:extLst>
                </a:gridCol>
                <a:gridCol w="947493">
                  <a:extLst>
                    <a:ext uri="{9D8B030D-6E8A-4147-A177-3AD203B41FA5}">
                      <a16:colId xmlns:a16="http://schemas.microsoft.com/office/drawing/2014/main" xmlns="" val="20002"/>
                    </a:ext>
                  </a:extLst>
                </a:gridCol>
                <a:gridCol w="950975">
                  <a:extLst>
                    <a:ext uri="{9D8B030D-6E8A-4147-A177-3AD203B41FA5}">
                      <a16:colId xmlns:a16="http://schemas.microsoft.com/office/drawing/2014/main" xmlns="" val="20003"/>
                    </a:ext>
                  </a:extLst>
                </a:gridCol>
              </a:tblGrid>
              <a:tr h="789647">
                <a:tc>
                  <a:txBody>
                    <a:bodyPr/>
                    <a:lstStyle/>
                    <a:p>
                      <a:pPr algn="ctr" fontAlgn="ctr"/>
                      <a:r>
                        <a:rPr lang="en-US" sz="1400" b="1" u="none" strike="noStrike" dirty="0">
                          <a:effectLst/>
                          <a:latin typeface="+mn-lt"/>
                        </a:rPr>
                        <a:t>Component</a:t>
                      </a:r>
                      <a:endParaRPr lang="en-US" sz="1400" b="1" i="0" u="none" strike="noStrike" dirty="0">
                        <a:solidFill>
                          <a:srgbClr val="002060"/>
                        </a:solidFill>
                        <a:effectLst/>
                        <a:latin typeface="+mn-lt"/>
                      </a:endParaRPr>
                    </a:p>
                  </a:txBody>
                  <a:tcPr marL="7668" marR="7668" marT="7668" marB="0" anchor="ctr"/>
                </a:tc>
                <a:tc>
                  <a:txBody>
                    <a:bodyPr/>
                    <a:lstStyle/>
                    <a:p>
                      <a:pPr algn="ctr" fontAlgn="ctr"/>
                      <a:r>
                        <a:rPr lang="en-US" sz="1400" b="1" u="none" strike="noStrike" dirty="0">
                          <a:effectLst/>
                          <a:latin typeface="+mn-lt"/>
                        </a:rPr>
                        <a:t>PAB-Approval  (Target)</a:t>
                      </a:r>
                      <a:endParaRPr lang="en-US" sz="1400" b="1" i="0" u="none" strike="noStrike" dirty="0">
                        <a:solidFill>
                          <a:srgbClr val="002060"/>
                        </a:solidFill>
                        <a:effectLst/>
                        <a:latin typeface="+mn-lt"/>
                      </a:endParaRPr>
                    </a:p>
                  </a:txBody>
                  <a:tcPr marL="7668" marR="7668" marT="7668" marB="0" anchor="ctr"/>
                </a:tc>
                <a:tc>
                  <a:txBody>
                    <a:bodyPr/>
                    <a:lstStyle/>
                    <a:p>
                      <a:pPr algn="ctr" fontAlgn="ctr"/>
                      <a:r>
                        <a:rPr lang="en-US" sz="1400" b="1" u="none" strike="noStrike" dirty="0">
                          <a:effectLst/>
                          <a:latin typeface="+mn-lt"/>
                        </a:rPr>
                        <a:t>Achievement</a:t>
                      </a:r>
                      <a:endParaRPr lang="en-US" sz="1400" b="1" i="0" u="none" strike="noStrike" dirty="0">
                        <a:solidFill>
                          <a:srgbClr val="002060"/>
                        </a:solidFill>
                        <a:effectLst/>
                        <a:latin typeface="+mn-lt"/>
                      </a:endParaRPr>
                    </a:p>
                  </a:txBody>
                  <a:tcPr marL="7668" marR="7668" marT="7668" marB="0" anchor="ctr"/>
                </a:tc>
                <a:tc>
                  <a:txBody>
                    <a:bodyPr/>
                    <a:lstStyle/>
                    <a:p>
                      <a:pPr algn="ctr" fontAlgn="ctr"/>
                      <a:r>
                        <a:rPr lang="en-US" sz="1400" b="1" u="none" strike="noStrike" dirty="0">
                          <a:effectLst/>
                          <a:latin typeface="+mn-lt"/>
                        </a:rPr>
                        <a:t>% Achievement</a:t>
                      </a:r>
                      <a:endParaRPr lang="en-US" sz="1400" b="1" i="0" u="none" strike="noStrike" dirty="0">
                        <a:solidFill>
                          <a:srgbClr val="002060"/>
                        </a:solidFill>
                        <a:effectLst/>
                        <a:latin typeface="+mn-lt"/>
                      </a:endParaRPr>
                    </a:p>
                  </a:txBody>
                  <a:tcPr marL="7668" marR="7668" marT="7668" marB="0" anchor="ctr"/>
                </a:tc>
                <a:extLst>
                  <a:ext uri="{0D108BD9-81ED-4DB2-BD59-A6C34878D82A}">
                    <a16:rowId xmlns:a16="http://schemas.microsoft.com/office/drawing/2014/main" xmlns="" val="10000"/>
                  </a:ext>
                </a:extLst>
              </a:tr>
              <a:tr h="418975">
                <a:tc>
                  <a:txBody>
                    <a:bodyPr/>
                    <a:lstStyle/>
                    <a:p>
                      <a:pPr algn="l" fontAlgn="ctr"/>
                      <a:r>
                        <a:rPr lang="en-US" sz="1400" b="1" u="none" strike="noStrike">
                          <a:effectLst/>
                          <a:latin typeface="+mn-lt"/>
                        </a:rPr>
                        <a:t>Institutions (School)</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864</a:t>
                      </a:r>
                    </a:p>
                  </a:txBody>
                  <a:tcPr marL="9525" marR="9525" marT="9525" marB="0" anchor="b"/>
                </a:tc>
                <a:tc>
                  <a:txBody>
                    <a:bodyPr/>
                    <a:lstStyle/>
                    <a:p>
                      <a:pPr algn="ctr" fontAlgn="b"/>
                      <a:r>
                        <a:rPr lang="en-IN" sz="1600" b="1" i="0" u="none" strike="noStrike" dirty="0">
                          <a:solidFill>
                            <a:srgbClr val="000000"/>
                          </a:solidFill>
                          <a:effectLst/>
                          <a:latin typeface="+mn-lt"/>
                        </a:rPr>
                        <a:t>868</a:t>
                      </a:r>
                    </a:p>
                  </a:txBody>
                  <a:tcPr marL="9525" marR="9525" marT="9525" marB="0" anchor="b"/>
                </a:tc>
                <a:tc>
                  <a:txBody>
                    <a:bodyPr/>
                    <a:lstStyle/>
                    <a:p>
                      <a:pPr algn="ctr" fontAlgn="b"/>
                      <a:r>
                        <a:rPr lang="en-IN" sz="1600" b="1" i="0" u="none" strike="noStrike">
                          <a:solidFill>
                            <a:srgbClr val="000000"/>
                          </a:solidFill>
                          <a:effectLst/>
                          <a:latin typeface="+mn-lt"/>
                        </a:rPr>
                        <a:t>100%</a:t>
                      </a:r>
                    </a:p>
                  </a:txBody>
                  <a:tcPr marL="9525" marR="9525" marT="9525" marB="0" anchor="b"/>
                </a:tc>
                <a:extLst>
                  <a:ext uri="{0D108BD9-81ED-4DB2-BD59-A6C34878D82A}">
                    <a16:rowId xmlns:a16="http://schemas.microsoft.com/office/drawing/2014/main" xmlns="" val="10001"/>
                  </a:ext>
                </a:extLst>
              </a:tr>
              <a:tr h="244375">
                <a:tc>
                  <a:txBody>
                    <a:bodyPr/>
                    <a:lstStyle/>
                    <a:p>
                      <a:pPr algn="l" fontAlgn="ctr"/>
                      <a:r>
                        <a:rPr lang="en-US" sz="1400" b="1" u="none" strike="noStrike">
                          <a:effectLst/>
                          <a:latin typeface="+mn-lt"/>
                        </a:rPr>
                        <a:t>Children</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58024</a:t>
                      </a:r>
                    </a:p>
                  </a:txBody>
                  <a:tcPr marL="9525" marR="9525" marT="9525" marB="0" anchor="b"/>
                </a:tc>
                <a:tc>
                  <a:txBody>
                    <a:bodyPr/>
                    <a:lstStyle/>
                    <a:p>
                      <a:pPr algn="ctr" fontAlgn="b"/>
                      <a:r>
                        <a:rPr lang="en-IN" sz="1600" b="1" i="0" u="none" strike="noStrike" dirty="0">
                          <a:solidFill>
                            <a:srgbClr val="000000"/>
                          </a:solidFill>
                          <a:effectLst/>
                          <a:latin typeface="+mn-lt"/>
                        </a:rPr>
                        <a:t>53790</a:t>
                      </a:r>
                    </a:p>
                  </a:txBody>
                  <a:tcPr marL="9525" marR="9525" marT="9525" marB="0" anchor="b"/>
                </a:tc>
                <a:tc>
                  <a:txBody>
                    <a:bodyPr/>
                    <a:lstStyle/>
                    <a:p>
                      <a:pPr algn="ctr" fontAlgn="b"/>
                      <a:r>
                        <a:rPr lang="en-IN" sz="1600" b="1" i="0" u="none" strike="noStrike" dirty="0">
                          <a:solidFill>
                            <a:srgbClr val="000000"/>
                          </a:solidFill>
                          <a:effectLst/>
                          <a:latin typeface="+mn-lt"/>
                        </a:rPr>
                        <a:t>93%</a:t>
                      </a:r>
                    </a:p>
                  </a:txBody>
                  <a:tcPr marL="9525" marR="9525" marT="9525" marB="0" anchor="b"/>
                </a:tc>
                <a:extLst>
                  <a:ext uri="{0D108BD9-81ED-4DB2-BD59-A6C34878D82A}">
                    <a16:rowId xmlns:a16="http://schemas.microsoft.com/office/drawing/2014/main" xmlns="" val="10002"/>
                  </a:ext>
                </a:extLst>
              </a:tr>
              <a:tr h="244375">
                <a:tc>
                  <a:txBody>
                    <a:bodyPr/>
                    <a:lstStyle/>
                    <a:p>
                      <a:pPr algn="l" fontAlgn="ctr"/>
                      <a:r>
                        <a:rPr lang="en-US" sz="1400" b="1" u="none" strike="noStrike" dirty="0">
                          <a:effectLst/>
                          <a:latin typeface="+mn-lt"/>
                        </a:rPr>
                        <a:t>Working Days</a:t>
                      </a:r>
                      <a:endParaRPr lang="en-US" sz="1400" b="1" i="0" u="none" strike="noStrike" dirty="0">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224</a:t>
                      </a:r>
                    </a:p>
                  </a:txBody>
                  <a:tcPr marL="9525" marR="9525" marT="9525" marB="0" anchor="b"/>
                </a:tc>
                <a:tc>
                  <a:txBody>
                    <a:bodyPr/>
                    <a:lstStyle/>
                    <a:p>
                      <a:pPr algn="ctr" fontAlgn="b"/>
                      <a:r>
                        <a:rPr lang="en-IN" sz="1600" b="1" i="0" u="none" strike="noStrike" dirty="0">
                          <a:solidFill>
                            <a:srgbClr val="000000"/>
                          </a:solidFill>
                          <a:effectLst/>
                          <a:latin typeface="+mn-lt"/>
                        </a:rPr>
                        <a:t>224</a:t>
                      </a:r>
                    </a:p>
                  </a:txBody>
                  <a:tcPr marL="9525" marR="9525" marT="9525" marB="0" anchor="b"/>
                </a:tc>
                <a:tc>
                  <a:txBody>
                    <a:bodyPr/>
                    <a:lstStyle/>
                    <a:p>
                      <a:pPr algn="ctr" fontAlgn="b"/>
                      <a:r>
                        <a:rPr lang="en-IN" sz="1600" b="1" i="0" u="none" strike="noStrike" dirty="0">
                          <a:solidFill>
                            <a:srgbClr val="000000"/>
                          </a:solidFill>
                          <a:effectLst/>
                          <a:latin typeface="+mn-lt"/>
                        </a:rPr>
                        <a:t>100%</a:t>
                      </a:r>
                    </a:p>
                  </a:txBody>
                  <a:tcPr marL="9525" marR="9525" marT="9525" marB="0" anchor="b"/>
                </a:tc>
                <a:extLst>
                  <a:ext uri="{0D108BD9-81ED-4DB2-BD59-A6C34878D82A}">
                    <a16:rowId xmlns:a16="http://schemas.microsoft.com/office/drawing/2014/main" xmlns="" val="10003"/>
                  </a:ext>
                </a:extLst>
              </a:tr>
              <a:tr h="624764">
                <a:tc>
                  <a:txBody>
                    <a:bodyPr/>
                    <a:lstStyle/>
                    <a:p>
                      <a:pPr algn="l" fontAlgn="ctr"/>
                      <a:r>
                        <a:rPr lang="en-US" sz="1400" b="1" u="none" strike="noStrike" dirty="0">
                          <a:effectLst/>
                          <a:latin typeface="+mn-lt"/>
                        </a:rPr>
                        <a:t>Food Grain </a:t>
                      </a:r>
                      <a:r>
                        <a:rPr lang="en-US" sz="1400" b="1" u="none" strike="noStrike" dirty="0" err="1">
                          <a:effectLst/>
                          <a:latin typeface="+mn-lt"/>
                        </a:rPr>
                        <a:t>Utilisation</a:t>
                      </a:r>
                      <a:r>
                        <a:rPr lang="en-US" sz="1400" b="1" u="none" strike="noStrike" dirty="0">
                          <a:effectLst/>
                          <a:latin typeface="+mn-lt"/>
                        </a:rPr>
                        <a:t> (in MTs)</a:t>
                      </a:r>
                      <a:endParaRPr lang="en-US" sz="1400" b="1" i="0" u="none" strike="noStrike" dirty="0">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1598.54</a:t>
                      </a:r>
                    </a:p>
                  </a:txBody>
                  <a:tcPr marL="9525" marR="9525" marT="9525" marB="0" anchor="b"/>
                </a:tc>
                <a:tc>
                  <a:txBody>
                    <a:bodyPr/>
                    <a:lstStyle/>
                    <a:p>
                      <a:pPr algn="ctr" fontAlgn="b"/>
                      <a:r>
                        <a:rPr lang="en-IN" sz="1600" b="1" i="0" u="none" strike="noStrike" dirty="0">
                          <a:solidFill>
                            <a:srgbClr val="000000"/>
                          </a:solidFill>
                          <a:effectLst/>
                          <a:latin typeface="+mn-lt"/>
                        </a:rPr>
                        <a:t>1598.54</a:t>
                      </a:r>
                    </a:p>
                  </a:txBody>
                  <a:tcPr marL="9525" marR="9525" marT="9525" marB="0" anchor="b"/>
                </a:tc>
                <a:tc>
                  <a:txBody>
                    <a:bodyPr/>
                    <a:lstStyle/>
                    <a:p>
                      <a:pPr algn="ctr" fontAlgn="b"/>
                      <a:r>
                        <a:rPr lang="en-IN" sz="1600" b="1" i="0" u="none" strike="noStrike" dirty="0">
                          <a:solidFill>
                            <a:srgbClr val="000000"/>
                          </a:solidFill>
                          <a:effectLst/>
                          <a:latin typeface="+mn-lt"/>
                        </a:rPr>
                        <a:t>100%</a:t>
                      </a:r>
                    </a:p>
                  </a:txBody>
                  <a:tcPr marL="9525" marR="9525" marT="9525" marB="0" anchor="b"/>
                </a:tc>
                <a:extLst>
                  <a:ext uri="{0D108BD9-81ED-4DB2-BD59-A6C34878D82A}">
                    <a16:rowId xmlns:a16="http://schemas.microsoft.com/office/drawing/2014/main" xmlns="" val="10004"/>
                  </a:ext>
                </a:extLst>
              </a:tr>
              <a:tr h="418975">
                <a:tc>
                  <a:txBody>
                    <a:bodyPr/>
                    <a:lstStyle/>
                    <a:p>
                      <a:pPr algn="l" fontAlgn="ctr"/>
                      <a:r>
                        <a:rPr lang="en-US" sz="1400" b="1" u="none" strike="noStrike" dirty="0">
                          <a:effectLst/>
                          <a:latin typeface="+mn-lt"/>
                        </a:rPr>
                        <a:t>Cooking Cost     (Rs. in </a:t>
                      </a:r>
                      <a:r>
                        <a:rPr lang="en-US" sz="1400" b="1" u="none" strike="noStrike" dirty="0" err="1">
                          <a:effectLst/>
                          <a:latin typeface="+mn-lt"/>
                        </a:rPr>
                        <a:t>Lacs</a:t>
                      </a:r>
                      <a:r>
                        <a:rPr lang="en-US" sz="1400" b="1" u="none" strike="noStrike" dirty="0">
                          <a:effectLst/>
                          <a:latin typeface="+mn-lt"/>
                        </a:rPr>
                        <a:t>)</a:t>
                      </a:r>
                      <a:endParaRPr lang="en-US" sz="1400" b="1" i="0" u="none" strike="noStrike" dirty="0">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688.35</a:t>
                      </a:r>
                    </a:p>
                  </a:txBody>
                  <a:tcPr marL="9525" marR="9525" marT="9525" marB="0" anchor="b"/>
                </a:tc>
                <a:tc>
                  <a:txBody>
                    <a:bodyPr/>
                    <a:lstStyle/>
                    <a:p>
                      <a:pPr algn="ctr" fontAlgn="b"/>
                      <a:r>
                        <a:rPr lang="en-IN" sz="1600" b="1" i="0" u="none" strike="noStrike" dirty="0">
                          <a:solidFill>
                            <a:srgbClr val="000000"/>
                          </a:solidFill>
                          <a:effectLst/>
                          <a:latin typeface="+mn-lt"/>
                        </a:rPr>
                        <a:t>635.97</a:t>
                      </a:r>
                    </a:p>
                  </a:txBody>
                  <a:tcPr marL="9525" marR="9525" marT="9525" marB="0" anchor="b"/>
                </a:tc>
                <a:tc>
                  <a:txBody>
                    <a:bodyPr/>
                    <a:lstStyle/>
                    <a:p>
                      <a:pPr algn="ctr" fontAlgn="b"/>
                      <a:r>
                        <a:rPr lang="en-IN" sz="1600" b="1" i="0" u="none" strike="noStrike" dirty="0">
                          <a:solidFill>
                            <a:srgbClr val="000000"/>
                          </a:solidFill>
                          <a:effectLst/>
                          <a:latin typeface="+mn-lt"/>
                        </a:rPr>
                        <a:t>92%</a:t>
                      </a:r>
                    </a:p>
                  </a:txBody>
                  <a:tcPr marL="9525" marR="9525" marT="9525" marB="0" anchor="b"/>
                </a:tc>
                <a:extLst>
                  <a:ext uri="{0D108BD9-81ED-4DB2-BD59-A6C34878D82A}">
                    <a16:rowId xmlns:a16="http://schemas.microsoft.com/office/drawing/2014/main" xmlns="" val="10005"/>
                  </a:ext>
                </a:extLst>
              </a:tr>
              <a:tr h="244375">
                <a:tc>
                  <a:txBody>
                    <a:bodyPr/>
                    <a:lstStyle/>
                    <a:p>
                      <a:pPr algn="l" fontAlgn="ctr"/>
                      <a:r>
                        <a:rPr lang="en-US" sz="1400" b="1" u="none" strike="noStrike">
                          <a:effectLst/>
                          <a:latin typeface="+mn-lt"/>
                        </a:rPr>
                        <a:t>CCH Engaged</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1891</a:t>
                      </a:r>
                    </a:p>
                  </a:txBody>
                  <a:tcPr marL="9525" marR="9525" marT="9525" marB="0" anchor="b"/>
                </a:tc>
                <a:tc>
                  <a:txBody>
                    <a:bodyPr/>
                    <a:lstStyle/>
                    <a:p>
                      <a:pPr algn="ctr" fontAlgn="b"/>
                      <a:r>
                        <a:rPr lang="en-IN" sz="1600" b="1" i="0" u="none" strike="noStrike" dirty="0">
                          <a:solidFill>
                            <a:srgbClr val="000000"/>
                          </a:solidFill>
                          <a:effectLst/>
                          <a:latin typeface="+mn-lt"/>
                        </a:rPr>
                        <a:t>1881</a:t>
                      </a:r>
                    </a:p>
                  </a:txBody>
                  <a:tcPr marL="9525" marR="9525" marT="9525" marB="0" anchor="b"/>
                </a:tc>
                <a:tc>
                  <a:txBody>
                    <a:bodyPr/>
                    <a:lstStyle/>
                    <a:p>
                      <a:pPr algn="ctr" fontAlgn="b"/>
                      <a:r>
                        <a:rPr lang="en-IN" sz="1600" b="1" i="0" u="none" strike="noStrike" dirty="0">
                          <a:solidFill>
                            <a:srgbClr val="000000"/>
                          </a:solidFill>
                          <a:effectLst/>
                          <a:latin typeface="+mn-lt"/>
                        </a:rPr>
                        <a:t>99%</a:t>
                      </a:r>
                    </a:p>
                  </a:txBody>
                  <a:tcPr marL="9525" marR="9525" marT="9525" marB="0" anchor="b"/>
                </a:tc>
                <a:extLst>
                  <a:ext uri="{0D108BD9-81ED-4DB2-BD59-A6C34878D82A}">
                    <a16:rowId xmlns:a16="http://schemas.microsoft.com/office/drawing/2014/main" xmlns="" val="10006"/>
                  </a:ext>
                </a:extLst>
              </a:tr>
              <a:tr h="418975">
                <a:tc>
                  <a:txBody>
                    <a:bodyPr/>
                    <a:lstStyle/>
                    <a:p>
                      <a:pPr algn="l" fontAlgn="ctr"/>
                      <a:r>
                        <a:rPr lang="en-US" sz="1400" b="1" u="none" strike="noStrike">
                          <a:effectLst/>
                          <a:latin typeface="+mn-lt"/>
                        </a:rPr>
                        <a:t>CCH Honorarieum (Rs. in Lacs)</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189.10</a:t>
                      </a:r>
                    </a:p>
                  </a:txBody>
                  <a:tcPr marL="9525" marR="9525" marT="9525" marB="0" anchor="b"/>
                </a:tc>
                <a:tc>
                  <a:txBody>
                    <a:bodyPr/>
                    <a:lstStyle/>
                    <a:p>
                      <a:pPr algn="ctr" fontAlgn="b"/>
                      <a:r>
                        <a:rPr lang="en-IN" sz="1600" b="1" i="0" u="none" strike="noStrike" dirty="0">
                          <a:solidFill>
                            <a:srgbClr val="000000"/>
                          </a:solidFill>
                          <a:effectLst/>
                          <a:latin typeface="+mn-lt"/>
                        </a:rPr>
                        <a:t>188.10</a:t>
                      </a:r>
                    </a:p>
                  </a:txBody>
                  <a:tcPr marL="9525" marR="9525" marT="9525" marB="0" anchor="b"/>
                </a:tc>
                <a:tc>
                  <a:txBody>
                    <a:bodyPr/>
                    <a:lstStyle/>
                    <a:p>
                      <a:pPr algn="ctr" fontAlgn="b"/>
                      <a:r>
                        <a:rPr lang="en-IN" sz="1600" b="1" i="0" u="none" strike="noStrike" dirty="0">
                          <a:solidFill>
                            <a:srgbClr val="000000"/>
                          </a:solidFill>
                          <a:effectLst/>
                          <a:latin typeface="+mn-lt"/>
                        </a:rPr>
                        <a:t>99%</a:t>
                      </a:r>
                    </a:p>
                  </a:txBody>
                  <a:tcPr marL="9525" marR="9525" marT="9525" marB="0" anchor="b"/>
                </a:tc>
                <a:extLst>
                  <a:ext uri="{0D108BD9-81ED-4DB2-BD59-A6C34878D82A}">
                    <a16:rowId xmlns:a16="http://schemas.microsoft.com/office/drawing/2014/main" xmlns="" val="10007"/>
                  </a:ext>
                </a:extLst>
              </a:tr>
              <a:tr h="244375">
                <a:tc>
                  <a:txBody>
                    <a:bodyPr/>
                    <a:lstStyle/>
                    <a:p>
                      <a:pPr algn="l" fontAlgn="ctr"/>
                      <a:r>
                        <a:rPr lang="en-US" sz="1400" b="1" u="none" strike="noStrike">
                          <a:effectLst/>
                          <a:latin typeface="+mn-lt"/>
                        </a:rPr>
                        <a:t>TA  (Rs. in Lacs)</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29.09</a:t>
                      </a:r>
                    </a:p>
                  </a:txBody>
                  <a:tcPr marL="9525" marR="9525" marT="9525" marB="0" anchor="b"/>
                </a:tc>
                <a:tc>
                  <a:txBody>
                    <a:bodyPr/>
                    <a:lstStyle/>
                    <a:p>
                      <a:pPr algn="ctr" fontAlgn="b"/>
                      <a:r>
                        <a:rPr lang="en-IN" sz="1600" b="1" i="0" u="none" strike="noStrike" dirty="0">
                          <a:solidFill>
                            <a:srgbClr val="000000"/>
                          </a:solidFill>
                          <a:effectLst/>
                          <a:latin typeface="+mn-lt"/>
                        </a:rPr>
                        <a:t>29.09</a:t>
                      </a:r>
                    </a:p>
                  </a:txBody>
                  <a:tcPr marL="9525" marR="9525" marT="9525" marB="0" anchor="b"/>
                </a:tc>
                <a:tc>
                  <a:txBody>
                    <a:bodyPr/>
                    <a:lstStyle/>
                    <a:p>
                      <a:pPr algn="ctr" fontAlgn="b"/>
                      <a:r>
                        <a:rPr lang="en-IN" sz="1600" b="1" i="0" u="none" strike="noStrike" dirty="0">
                          <a:solidFill>
                            <a:srgbClr val="000000"/>
                          </a:solidFill>
                          <a:effectLst/>
                          <a:latin typeface="+mn-lt"/>
                        </a:rPr>
                        <a:t>100%</a:t>
                      </a:r>
                    </a:p>
                  </a:txBody>
                  <a:tcPr marL="9525" marR="9525" marT="9525" marB="0" anchor="b"/>
                </a:tc>
                <a:extLst>
                  <a:ext uri="{0D108BD9-81ED-4DB2-BD59-A6C34878D82A}">
                    <a16:rowId xmlns:a16="http://schemas.microsoft.com/office/drawing/2014/main" xmlns="" val="10008"/>
                  </a:ext>
                </a:extLst>
              </a:tr>
              <a:tr h="244375">
                <a:tc>
                  <a:txBody>
                    <a:bodyPr/>
                    <a:lstStyle/>
                    <a:p>
                      <a:pPr algn="l" fontAlgn="ctr"/>
                      <a:r>
                        <a:rPr lang="en-US" sz="1400" b="1" u="none" strike="noStrike">
                          <a:effectLst/>
                          <a:latin typeface="+mn-lt"/>
                        </a:rPr>
                        <a:t>MME (Rs. in Lacs)</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14.87</a:t>
                      </a:r>
                    </a:p>
                  </a:txBody>
                  <a:tcPr marL="9525" marR="9525" marT="9525" marB="0" anchor="b"/>
                </a:tc>
                <a:tc>
                  <a:txBody>
                    <a:bodyPr/>
                    <a:lstStyle/>
                    <a:p>
                      <a:pPr algn="ctr" fontAlgn="b"/>
                      <a:r>
                        <a:rPr lang="en-IN" sz="1600" b="1" i="0" u="none" strike="noStrike" dirty="0">
                          <a:solidFill>
                            <a:srgbClr val="000000"/>
                          </a:solidFill>
                          <a:effectLst/>
                          <a:latin typeface="+mn-lt"/>
                        </a:rPr>
                        <a:t>14.87</a:t>
                      </a:r>
                    </a:p>
                  </a:txBody>
                  <a:tcPr marL="9525" marR="9525" marT="9525" marB="0" anchor="b"/>
                </a:tc>
                <a:tc>
                  <a:txBody>
                    <a:bodyPr/>
                    <a:lstStyle/>
                    <a:p>
                      <a:pPr algn="ctr" fontAlgn="b"/>
                      <a:r>
                        <a:rPr lang="en-IN" sz="1600" b="1" i="0" u="none" strike="noStrike" dirty="0">
                          <a:solidFill>
                            <a:srgbClr val="000000"/>
                          </a:solidFill>
                          <a:effectLst/>
                          <a:latin typeface="+mn-lt"/>
                        </a:rPr>
                        <a:t>100%</a:t>
                      </a:r>
                    </a:p>
                  </a:txBody>
                  <a:tcPr marL="9525" marR="9525" marT="9525" marB="0" anchor="b"/>
                </a:tc>
                <a:extLst>
                  <a:ext uri="{0D108BD9-81ED-4DB2-BD59-A6C34878D82A}">
                    <a16:rowId xmlns:a16="http://schemas.microsoft.com/office/drawing/2014/main" xmlns="" val="10009"/>
                  </a:ext>
                </a:extLst>
              </a:tr>
              <a:tr h="418975">
                <a:tc>
                  <a:txBody>
                    <a:bodyPr/>
                    <a:lstStyle/>
                    <a:p>
                      <a:pPr algn="l" fontAlgn="ctr"/>
                      <a:r>
                        <a:rPr lang="en-US" sz="1400" b="1" u="none" strike="noStrike" dirty="0">
                          <a:effectLst/>
                          <a:latin typeface="+mn-lt"/>
                        </a:rPr>
                        <a:t>Kitchen cum Store (KS)</a:t>
                      </a:r>
                      <a:endParaRPr lang="en-US" sz="1400" b="1" i="0" u="none" strike="noStrike" dirty="0">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948</a:t>
                      </a:r>
                    </a:p>
                  </a:txBody>
                  <a:tcPr marL="9525" marR="9525" marT="9525" marB="0" anchor="b"/>
                </a:tc>
                <a:tc>
                  <a:txBody>
                    <a:bodyPr/>
                    <a:lstStyle/>
                    <a:p>
                      <a:pPr algn="ctr" fontAlgn="b"/>
                      <a:r>
                        <a:rPr lang="en-IN" sz="1600" b="1" i="0" u="none" strike="noStrike" dirty="0">
                          <a:solidFill>
                            <a:srgbClr val="000000"/>
                          </a:solidFill>
                          <a:effectLst/>
                          <a:latin typeface="+mn-lt"/>
                        </a:rPr>
                        <a:t>940</a:t>
                      </a:r>
                    </a:p>
                  </a:txBody>
                  <a:tcPr marL="9525" marR="9525" marT="9525" marB="0" anchor="b"/>
                </a:tc>
                <a:tc>
                  <a:txBody>
                    <a:bodyPr/>
                    <a:lstStyle/>
                    <a:p>
                      <a:pPr algn="ctr" fontAlgn="b"/>
                      <a:r>
                        <a:rPr lang="en-IN" sz="1600" b="1" i="0" u="none" strike="noStrike" dirty="0">
                          <a:solidFill>
                            <a:srgbClr val="000000"/>
                          </a:solidFill>
                          <a:effectLst/>
                          <a:latin typeface="+mn-lt"/>
                        </a:rPr>
                        <a:t>99%</a:t>
                      </a:r>
                    </a:p>
                  </a:txBody>
                  <a:tcPr marL="9525" marR="9525" marT="9525" marB="0" anchor="b"/>
                </a:tc>
                <a:extLst>
                  <a:ext uri="{0D108BD9-81ED-4DB2-BD59-A6C34878D82A}">
                    <a16:rowId xmlns:a16="http://schemas.microsoft.com/office/drawing/2014/main" xmlns="" val="10010"/>
                  </a:ext>
                </a:extLst>
              </a:tr>
              <a:tr h="418975">
                <a:tc>
                  <a:txBody>
                    <a:bodyPr/>
                    <a:lstStyle/>
                    <a:p>
                      <a:pPr algn="l" fontAlgn="ctr"/>
                      <a:r>
                        <a:rPr lang="en-US" sz="1400" b="1" u="none" strike="noStrike">
                          <a:effectLst/>
                          <a:latin typeface="+mn-lt"/>
                        </a:rPr>
                        <a:t>Kitchen Devices (KD)</a:t>
                      </a:r>
                      <a:endParaRPr lang="en-US" sz="1400" b="1" i="0" u="none" strike="noStrike">
                        <a:solidFill>
                          <a:srgbClr val="000000"/>
                        </a:solidFill>
                        <a:effectLst/>
                        <a:latin typeface="+mn-lt"/>
                      </a:endParaRPr>
                    </a:p>
                  </a:txBody>
                  <a:tcPr marL="7668" marR="7668" marT="7668" marB="0" anchor="ctr"/>
                </a:tc>
                <a:tc>
                  <a:txBody>
                    <a:bodyPr/>
                    <a:lstStyle/>
                    <a:p>
                      <a:pPr algn="ctr" fontAlgn="b"/>
                      <a:r>
                        <a:rPr lang="en-US" sz="1600" b="1" i="0" u="none" strike="noStrike" kern="1200" dirty="0">
                          <a:solidFill>
                            <a:srgbClr val="000000"/>
                          </a:solidFill>
                          <a:effectLst/>
                          <a:latin typeface="+mn-lt"/>
                          <a:ea typeface="+mn-ea"/>
                          <a:cs typeface="+mn-cs"/>
                        </a:rPr>
                        <a:t>2198</a:t>
                      </a:r>
                    </a:p>
                  </a:txBody>
                  <a:tcPr marL="0" marR="0" marT="0" marB="0" anchor="ctr"/>
                </a:tc>
                <a:tc>
                  <a:txBody>
                    <a:bodyPr/>
                    <a:lstStyle/>
                    <a:p>
                      <a:pPr algn="ctr" fontAlgn="b"/>
                      <a:r>
                        <a:rPr lang="en-US" sz="1600" b="1" i="0" u="none" strike="noStrike" kern="1200" dirty="0">
                          <a:solidFill>
                            <a:srgbClr val="000000"/>
                          </a:solidFill>
                          <a:effectLst/>
                          <a:latin typeface="+mn-lt"/>
                          <a:ea typeface="+mn-ea"/>
                          <a:cs typeface="+mn-cs"/>
                        </a:rPr>
                        <a:t>1755</a:t>
                      </a:r>
                    </a:p>
                  </a:txBody>
                  <a:tcPr marL="0" marR="0" marT="0" marB="0" anchor="ctr"/>
                </a:tc>
                <a:tc>
                  <a:txBody>
                    <a:bodyPr/>
                    <a:lstStyle/>
                    <a:p>
                      <a:pPr algn="ctr" fontAlgn="b"/>
                      <a:r>
                        <a:rPr lang="en-IN" sz="1600" b="1" i="0" u="none" strike="noStrike" dirty="0">
                          <a:solidFill>
                            <a:srgbClr val="000000"/>
                          </a:solidFill>
                          <a:effectLst/>
                          <a:latin typeface="+mn-lt"/>
                        </a:rPr>
                        <a:t>79%</a:t>
                      </a:r>
                    </a:p>
                  </a:txBody>
                  <a:tcPr marL="9525" marR="9525" marT="9525" marB="0" anchor="b"/>
                </a:tc>
                <a:extLst>
                  <a:ext uri="{0D108BD9-81ED-4DB2-BD59-A6C34878D82A}">
                    <a16:rowId xmlns:a16="http://schemas.microsoft.com/office/drawing/2014/main" xmlns="" val="10011"/>
                  </a:ext>
                </a:extLst>
              </a:tr>
              <a:tr h="418975">
                <a:tc>
                  <a:txBody>
                    <a:bodyPr/>
                    <a:lstStyle/>
                    <a:p>
                      <a:pPr algn="l" fontAlgn="ctr"/>
                      <a:r>
                        <a:rPr lang="en-US" sz="1400" b="1" u="none" strike="noStrike">
                          <a:effectLst/>
                          <a:latin typeface="+mn-lt"/>
                        </a:rPr>
                        <a:t>No. of Children's Health Check-up</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60691</a:t>
                      </a:r>
                    </a:p>
                  </a:txBody>
                  <a:tcPr marL="9525" marR="9525" marT="9525" marB="0" anchor="b"/>
                </a:tc>
                <a:tc>
                  <a:txBody>
                    <a:bodyPr/>
                    <a:lstStyle/>
                    <a:p>
                      <a:pPr algn="ctr" fontAlgn="b"/>
                      <a:r>
                        <a:rPr lang="en-IN" sz="1600" b="1" i="0" u="none" strike="noStrike" dirty="0">
                          <a:solidFill>
                            <a:srgbClr val="000000"/>
                          </a:solidFill>
                          <a:effectLst/>
                          <a:latin typeface="+mn-lt"/>
                        </a:rPr>
                        <a:t>42480</a:t>
                      </a:r>
                    </a:p>
                  </a:txBody>
                  <a:tcPr marL="9525" marR="9525" marT="9525" marB="0" anchor="b"/>
                </a:tc>
                <a:tc>
                  <a:txBody>
                    <a:bodyPr/>
                    <a:lstStyle/>
                    <a:p>
                      <a:pPr algn="ctr" fontAlgn="b"/>
                      <a:r>
                        <a:rPr lang="en-IN" sz="1600" b="1" i="0" u="none" strike="noStrike" dirty="0">
                          <a:solidFill>
                            <a:srgbClr val="000000"/>
                          </a:solidFill>
                          <a:effectLst/>
                          <a:latin typeface="+mn-lt"/>
                        </a:rPr>
                        <a:t>70%</a:t>
                      </a:r>
                    </a:p>
                  </a:txBody>
                  <a:tcPr marL="9525" marR="9525" marT="9525" marB="0" anchor="b"/>
                </a:tc>
                <a:extLst>
                  <a:ext uri="{0D108BD9-81ED-4DB2-BD59-A6C34878D82A}">
                    <a16:rowId xmlns:a16="http://schemas.microsoft.com/office/drawing/2014/main" xmlns="" val="10012"/>
                  </a:ext>
                </a:extLst>
              </a:tr>
              <a:tr h="479563">
                <a:tc>
                  <a:txBody>
                    <a:bodyPr/>
                    <a:lstStyle/>
                    <a:p>
                      <a:pPr algn="l" fontAlgn="ctr"/>
                      <a:r>
                        <a:rPr lang="en-US" sz="1400" b="1" u="none" strike="noStrike" dirty="0">
                          <a:effectLst/>
                          <a:latin typeface="+mn-lt"/>
                        </a:rPr>
                        <a:t>Annual Data Entry</a:t>
                      </a:r>
                      <a:endParaRPr lang="en-US" sz="1400" b="1" i="0" u="none" strike="noStrike" dirty="0">
                        <a:solidFill>
                          <a:srgbClr val="000000"/>
                        </a:solidFill>
                        <a:effectLst/>
                        <a:latin typeface="+mn-lt"/>
                      </a:endParaRPr>
                    </a:p>
                  </a:txBody>
                  <a:tcPr marL="7668" marR="7668" marT="7668"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mn-lt"/>
                        </a:rPr>
                        <a:t>868</a:t>
                      </a:r>
                    </a:p>
                    <a:p>
                      <a:pPr algn="ctr" fontAlgn="b"/>
                      <a:endParaRPr lang="en-IN" sz="1600" b="1" i="0" u="none" strike="noStrike" dirty="0">
                        <a:solidFill>
                          <a:srgbClr val="000000"/>
                        </a:solidFill>
                        <a:effectLst/>
                        <a:latin typeface="+mn-lt"/>
                      </a:endParaRPr>
                    </a:p>
                  </a:txBody>
                  <a:tcPr marL="9525" marR="9525" marT="9525" marB="0" anchor="b"/>
                </a:tc>
                <a:tc>
                  <a:txBody>
                    <a:bodyPr/>
                    <a:lstStyle/>
                    <a:p>
                      <a:pPr algn="ctr" fontAlgn="b"/>
                      <a:r>
                        <a:rPr lang="en-IN" sz="1600" b="1" i="0" u="none" strike="noStrike" dirty="0">
                          <a:solidFill>
                            <a:srgbClr val="000000"/>
                          </a:solidFill>
                          <a:effectLst/>
                          <a:latin typeface="+mn-lt"/>
                        </a:rPr>
                        <a:t>868</a:t>
                      </a:r>
                    </a:p>
                  </a:txBody>
                  <a:tcPr marL="9525" marR="9525" marT="9525" marB="0" anchor="b"/>
                </a:tc>
                <a:tc>
                  <a:txBody>
                    <a:bodyPr/>
                    <a:lstStyle/>
                    <a:p>
                      <a:pPr algn="ctr" fontAlgn="b"/>
                      <a:r>
                        <a:rPr lang="en-IN" sz="1600" b="1" i="0" u="none" strike="noStrike" dirty="0">
                          <a:solidFill>
                            <a:srgbClr val="000000"/>
                          </a:solidFill>
                          <a:effectLst/>
                          <a:latin typeface="+mn-lt"/>
                        </a:rPr>
                        <a:t>100%</a:t>
                      </a:r>
                    </a:p>
                  </a:txBody>
                  <a:tcPr marL="9525" marR="9525" marT="9525" marB="0" anchor="b"/>
                </a:tc>
                <a:extLst>
                  <a:ext uri="{0D108BD9-81ED-4DB2-BD59-A6C34878D82A}">
                    <a16:rowId xmlns:a16="http://schemas.microsoft.com/office/drawing/2014/main" xmlns="" val="10013"/>
                  </a:ext>
                </a:extLst>
              </a:tr>
              <a:tr h="418975">
                <a:tc>
                  <a:txBody>
                    <a:bodyPr/>
                    <a:lstStyle/>
                    <a:p>
                      <a:pPr algn="l" fontAlgn="ctr"/>
                      <a:r>
                        <a:rPr lang="en-US" sz="1400" b="1" u="none" strike="noStrike">
                          <a:effectLst/>
                          <a:latin typeface="+mn-lt"/>
                        </a:rPr>
                        <a:t>Monthly Data Entry</a:t>
                      </a:r>
                      <a:endParaRPr lang="en-US" sz="1400" b="1" i="0" u="none" strike="noStrike">
                        <a:solidFill>
                          <a:srgbClr val="000000"/>
                        </a:solidFill>
                        <a:effectLst/>
                        <a:latin typeface="+mn-lt"/>
                      </a:endParaRPr>
                    </a:p>
                  </a:txBody>
                  <a:tcPr marL="7668" marR="7668" marT="7668" marB="0" anchor="ctr"/>
                </a:tc>
                <a:tc>
                  <a:txBody>
                    <a:bodyPr/>
                    <a:lstStyle/>
                    <a:p>
                      <a:pPr algn="ctr" fontAlgn="b"/>
                      <a:r>
                        <a:rPr lang="en-IN" sz="1600" b="1" i="0" u="none" strike="noStrike" dirty="0">
                          <a:solidFill>
                            <a:srgbClr val="000000"/>
                          </a:solidFill>
                          <a:effectLst/>
                          <a:latin typeface="+mn-lt"/>
                        </a:rPr>
                        <a:t>868</a:t>
                      </a:r>
                    </a:p>
                  </a:txBody>
                  <a:tcPr marL="9525" marR="9525" marT="9525" marB="0" anchor="b"/>
                </a:tc>
                <a:tc>
                  <a:txBody>
                    <a:bodyPr/>
                    <a:lstStyle/>
                    <a:p>
                      <a:pPr algn="ctr" fontAlgn="b"/>
                      <a:r>
                        <a:rPr lang="en-IN" sz="1600" b="1" i="0" u="none" strike="noStrike" dirty="0">
                          <a:solidFill>
                            <a:srgbClr val="000000"/>
                          </a:solidFill>
                          <a:effectLst/>
                          <a:latin typeface="+mn-lt"/>
                        </a:rPr>
                        <a:t>850</a:t>
                      </a:r>
                    </a:p>
                  </a:txBody>
                  <a:tcPr marL="9525" marR="9525" marT="9525" marB="0" anchor="b"/>
                </a:tc>
                <a:tc>
                  <a:txBody>
                    <a:bodyPr/>
                    <a:lstStyle/>
                    <a:p>
                      <a:pPr algn="ctr" fontAlgn="b"/>
                      <a:r>
                        <a:rPr lang="en-IN" sz="1600" b="1" i="0" u="none" strike="noStrike" dirty="0">
                          <a:solidFill>
                            <a:srgbClr val="000000"/>
                          </a:solidFill>
                          <a:effectLst/>
                          <a:latin typeface="+mn-lt"/>
                        </a:rPr>
                        <a:t>98%</a:t>
                      </a:r>
                    </a:p>
                  </a:txBody>
                  <a:tcPr marL="9525" marR="9525" marT="9525" marB="0" anchor="b"/>
                </a:tc>
                <a:extLst>
                  <a:ext uri="{0D108BD9-81ED-4DB2-BD59-A6C34878D82A}">
                    <a16:rowId xmlns:a16="http://schemas.microsoft.com/office/drawing/2014/main" xmlns="" val="10014"/>
                  </a:ext>
                </a:extLst>
              </a:tr>
            </a:tbl>
          </a:graphicData>
        </a:graphic>
      </p:graphicFrame>
      <p:graphicFrame>
        <p:nvGraphicFramePr>
          <p:cNvPr id="2050" name="Object 4"/>
          <p:cNvGraphicFramePr>
            <a:graphicFrameLocks noGrp="1"/>
          </p:cNvGraphicFramePr>
          <p:nvPr>
            <p:extLst>
              <p:ext uri="{D42A27DB-BD31-4B8C-83A1-F6EECF244321}">
                <p14:modId xmlns:p14="http://schemas.microsoft.com/office/powerpoint/2010/main" val="3493373096"/>
              </p:ext>
            </p:extLst>
          </p:nvPr>
        </p:nvGraphicFramePr>
        <p:xfrm>
          <a:off x="4643438" y="1501884"/>
          <a:ext cx="4324350" cy="4015348"/>
        </p:xfrm>
        <a:graphic>
          <a:graphicData uri="http://schemas.openxmlformats.org/presentationml/2006/ole">
            <mc:AlternateContent xmlns:mc="http://schemas.openxmlformats.org/markup-compatibility/2006">
              <mc:Choice xmlns:v="urn:schemas-microsoft-com:vml" Requires="v">
                <p:oleObj spid="_x0000_s6203" name="Chart" r:id="rId4" imgW="5305375" imgH="3095589" progId="">
                  <p:embed/>
                </p:oleObj>
              </mc:Choice>
              <mc:Fallback>
                <p:oleObj name="Chart" r:id="rId4" imgW="5305375" imgH="3095589" progId="">
                  <p:embed/>
                  <p:pic>
                    <p:nvPicPr>
                      <p:cNvPr id="0" name="Picture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501884"/>
                        <a:ext cx="4324350" cy="4015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70782361"/>
              </p:ext>
            </p:extLst>
          </p:nvPr>
        </p:nvGraphicFramePr>
        <p:xfrm>
          <a:off x="152400" y="762001"/>
          <a:ext cx="3810000" cy="5969940"/>
        </p:xfrm>
        <a:graphic>
          <a:graphicData uri="http://schemas.openxmlformats.org/drawingml/2006/table">
            <a:tbl>
              <a:tblPr/>
              <a:tblGrid>
                <a:gridCol w="1231640">
                  <a:extLst>
                    <a:ext uri="{9D8B030D-6E8A-4147-A177-3AD203B41FA5}">
                      <a16:colId xmlns:a16="http://schemas.microsoft.com/office/drawing/2014/main" xmlns="" val="20000"/>
                    </a:ext>
                  </a:extLst>
                </a:gridCol>
                <a:gridCol w="883299">
                  <a:extLst>
                    <a:ext uri="{9D8B030D-6E8A-4147-A177-3AD203B41FA5}">
                      <a16:colId xmlns:a16="http://schemas.microsoft.com/office/drawing/2014/main" xmlns="" val="20001"/>
                    </a:ext>
                  </a:extLst>
                </a:gridCol>
                <a:gridCol w="845975">
                  <a:extLst>
                    <a:ext uri="{9D8B030D-6E8A-4147-A177-3AD203B41FA5}">
                      <a16:colId xmlns:a16="http://schemas.microsoft.com/office/drawing/2014/main" xmlns="" val="20002"/>
                    </a:ext>
                  </a:extLst>
                </a:gridCol>
                <a:gridCol w="849086">
                  <a:extLst>
                    <a:ext uri="{9D8B030D-6E8A-4147-A177-3AD203B41FA5}">
                      <a16:colId xmlns:a16="http://schemas.microsoft.com/office/drawing/2014/main" xmlns="" val="20003"/>
                    </a:ext>
                  </a:extLst>
                </a:gridCol>
              </a:tblGrid>
              <a:tr h="598860">
                <a:tc>
                  <a:txBody>
                    <a:bodyPr/>
                    <a:lstStyle/>
                    <a:p>
                      <a:pPr algn="ctr" fontAlgn="ctr"/>
                      <a:r>
                        <a:rPr lang="en-US" sz="1400" b="1" i="0" u="none" strike="noStrike" dirty="0">
                          <a:solidFill>
                            <a:srgbClr val="000000"/>
                          </a:solidFill>
                          <a:latin typeface="Calibri"/>
                        </a:rPr>
                        <a:t>Component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PAB-Approval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Achievement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 Achievement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3301">
                <a:tc>
                  <a:txBody>
                    <a:bodyPr/>
                    <a:lstStyle/>
                    <a:p>
                      <a:pPr algn="l" fontAlgn="ctr"/>
                      <a:r>
                        <a:rPr lang="en-US" sz="1200" b="1" i="0" u="none" strike="noStrike" dirty="0">
                          <a:solidFill>
                            <a:srgbClr val="000000"/>
                          </a:solidFill>
                          <a:latin typeface="Arial"/>
                        </a:rPr>
                        <a:t>Institutions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6568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6529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9620">
                <a:tc>
                  <a:txBody>
                    <a:bodyPr/>
                    <a:lstStyle/>
                    <a:p>
                      <a:pPr algn="l" fontAlgn="ctr"/>
                      <a:r>
                        <a:rPr lang="en-US" sz="1200" b="1" i="0" u="none" strike="noStrike">
                          <a:solidFill>
                            <a:srgbClr val="000000"/>
                          </a:solidFill>
                          <a:latin typeface="Arial"/>
                        </a:rPr>
                        <a:t>Children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367953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331678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9620">
                <a:tc>
                  <a:txBody>
                    <a:bodyPr/>
                    <a:lstStyle/>
                    <a:p>
                      <a:pPr algn="l" fontAlgn="ctr"/>
                      <a:r>
                        <a:rPr lang="en-US" sz="1200" b="1" i="0" u="none" strike="noStrike" dirty="0">
                          <a:solidFill>
                            <a:srgbClr val="000000"/>
                          </a:solidFill>
                          <a:latin typeface="Arial"/>
                        </a:rPr>
                        <a:t>Working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3308">
                <a:tc>
                  <a:txBody>
                    <a:bodyPr/>
                    <a:lstStyle/>
                    <a:p>
                      <a:pPr algn="l" fontAlgn="ctr"/>
                      <a:r>
                        <a:rPr lang="en-US" sz="1200" b="1" i="0" u="none" strike="noStrike" dirty="0" smtClean="0">
                          <a:solidFill>
                            <a:srgbClr val="000000"/>
                          </a:solidFill>
                          <a:latin typeface="Arial"/>
                        </a:rPr>
                        <a:t>Food Grain Utilization</a:t>
                      </a:r>
                      <a:r>
                        <a:rPr lang="en-US" sz="1200" b="1" i="0" u="none" strike="noStrike" baseline="0" dirty="0" smtClean="0">
                          <a:solidFill>
                            <a:srgbClr val="000000"/>
                          </a:solidFill>
                          <a:latin typeface="Arial"/>
                        </a:rPr>
                        <a:t> (in MTs)</a:t>
                      </a:r>
                      <a:endParaRPr lang="en-US" sz="12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latin typeface="+mn-lt"/>
                        </a:rPr>
                        <a:t>10006.55</a:t>
                      </a:r>
                    </a:p>
                    <a:p>
                      <a:pPr algn="ctr" fontAlgn="b"/>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latin typeface="+mn-lt"/>
                        </a:rPr>
                        <a:t>8873.18</a:t>
                      </a:r>
                    </a:p>
                    <a:p>
                      <a:pPr algn="ctr" fontAlgn="b"/>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latin typeface="+mn-lt"/>
                        </a:rPr>
                        <a:t>89%</a:t>
                      </a:r>
                    </a:p>
                    <a:p>
                      <a:pPr algn="ctr" fontAlgn="b"/>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01">
                <a:tc>
                  <a:txBody>
                    <a:bodyPr/>
                    <a:lstStyle/>
                    <a:p>
                      <a:pPr algn="l" fontAlgn="ctr"/>
                      <a:r>
                        <a:rPr lang="en-US" sz="1200" b="1" i="0" u="none" strike="noStrike" dirty="0">
                          <a:solidFill>
                            <a:srgbClr val="000000"/>
                          </a:solidFill>
                          <a:latin typeface="Arial"/>
                        </a:rPr>
                        <a:t>Cooking Cost     (Rs. in </a:t>
                      </a:r>
                      <a:r>
                        <a:rPr lang="en-US" sz="1200" b="1" i="0" u="none" strike="noStrike" dirty="0" err="1">
                          <a:solidFill>
                            <a:srgbClr val="000000"/>
                          </a:solidFill>
                          <a:latin typeface="Arial"/>
                        </a:rPr>
                        <a:t>Lacs</a:t>
                      </a:r>
                      <a:r>
                        <a:rPr lang="en-US" sz="1200" b="1" i="0" u="none" strike="noStrike" dirty="0">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4389.19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3883.89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9620">
                <a:tc>
                  <a:txBody>
                    <a:bodyPr/>
                    <a:lstStyle/>
                    <a:p>
                      <a:pPr algn="l" fontAlgn="ctr"/>
                      <a:r>
                        <a:rPr lang="en-US" sz="1200" b="1" i="0" u="none" strike="noStrike">
                          <a:solidFill>
                            <a:srgbClr val="000000"/>
                          </a:solidFill>
                          <a:latin typeface="Arial"/>
                        </a:rPr>
                        <a:t>CCH Engaged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11028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11002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0479">
                <a:tc>
                  <a:txBody>
                    <a:bodyPr/>
                    <a:lstStyle/>
                    <a:p>
                      <a:pPr algn="l" fontAlgn="ctr"/>
                      <a:r>
                        <a:rPr lang="en-US" sz="1200" b="1" i="0" u="none" strike="noStrike">
                          <a:solidFill>
                            <a:srgbClr val="000000"/>
                          </a:solidFill>
                          <a:latin typeface="Arial"/>
                        </a:rPr>
                        <a:t>CCH Honorarium (Rs. in Lacs)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1654.20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1650.30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9950">
                <a:tc>
                  <a:txBody>
                    <a:bodyPr/>
                    <a:lstStyle/>
                    <a:p>
                      <a:pPr algn="l" fontAlgn="ctr"/>
                      <a:r>
                        <a:rPr lang="en-US" sz="1200" b="1" i="0" u="none" strike="noStrike">
                          <a:solidFill>
                            <a:srgbClr val="000000"/>
                          </a:solidFill>
                          <a:latin typeface="Arial"/>
                        </a:rPr>
                        <a:t>Transport Assistance                      (Rs. in Lacs)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189.12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171.43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2205">
                <a:tc>
                  <a:txBody>
                    <a:bodyPr/>
                    <a:lstStyle/>
                    <a:p>
                      <a:pPr algn="l" fontAlgn="ctr"/>
                      <a:r>
                        <a:rPr lang="en-US" sz="1200" b="1" i="0" u="none" strike="noStrike">
                          <a:solidFill>
                            <a:srgbClr val="000000"/>
                          </a:solidFill>
                          <a:latin typeface="Arial"/>
                        </a:rPr>
                        <a:t>MME (Rs. in Lacs)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96.75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96.75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02773">
                <a:tc>
                  <a:txBody>
                    <a:bodyPr/>
                    <a:lstStyle/>
                    <a:p>
                      <a:pPr algn="l" fontAlgn="ctr"/>
                      <a:r>
                        <a:rPr lang="en-US" sz="1200" b="1" i="0" u="none" strike="noStrike">
                          <a:solidFill>
                            <a:srgbClr val="000000"/>
                          </a:solidFill>
                          <a:latin typeface="Arial"/>
                        </a:rPr>
                        <a:t>Kitchen cum Store (KS)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5304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5304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3301">
                <a:tc>
                  <a:txBody>
                    <a:bodyPr/>
                    <a:lstStyle/>
                    <a:p>
                      <a:pPr algn="l" fontAlgn="ctr"/>
                      <a:r>
                        <a:rPr lang="en-US" sz="1200" b="1" i="0" u="none" strike="noStrike">
                          <a:solidFill>
                            <a:srgbClr val="000000"/>
                          </a:solidFill>
                          <a:latin typeface="Arial"/>
                        </a:rPr>
                        <a:t>Kitchen Devices (KD)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11562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11562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12594">
                <a:tc>
                  <a:txBody>
                    <a:bodyPr/>
                    <a:lstStyle/>
                    <a:p>
                      <a:pPr algn="l" fontAlgn="ctr"/>
                      <a:r>
                        <a:rPr lang="en-US" sz="1200" b="1" i="0" u="none" strike="noStrike">
                          <a:solidFill>
                            <a:srgbClr val="000000"/>
                          </a:solidFill>
                          <a:latin typeface="Arial"/>
                        </a:rPr>
                        <a:t>No. of Children's Health Check-up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446226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163605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42205">
                <a:tc>
                  <a:txBody>
                    <a:bodyPr/>
                    <a:lstStyle/>
                    <a:p>
                      <a:pPr algn="l" fontAlgn="ctr"/>
                      <a:r>
                        <a:rPr lang="en-US" sz="1200" b="1" i="0" u="none" strike="noStrike" dirty="0">
                          <a:solidFill>
                            <a:srgbClr val="000000"/>
                          </a:solidFill>
                          <a:latin typeface="Arial"/>
                        </a:rPr>
                        <a:t>Annual Data Entry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6529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6529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42205">
                <a:tc>
                  <a:txBody>
                    <a:bodyPr/>
                    <a:lstStyle/>
                    <a:p>
                      <a:pPr algn="l" fontAlgn="ctr"/>
                      <a:r>
                        <a:rPr lang="en-US" sz="1200" b="1" i="0" u="none" strike="noStrike" dirty="0">
                          <a:solidFill>
                            <a:srgbClr val="000000"/>
                          </a:solidFill>
                          <a:latin typeface="Arial"/>
                        </a:rPr>
                        <a:t>Monthly Data Entry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6529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6529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6" name="TextBox 5"/>
          <p:cNvSpPr txBox="1"/>
          <p:nvPr/>
        </p:nvSpPr>
        <p:spPr>
          <a:xfrm>
            <a:off x="0" y="-27384"/>
            <a:ext cx="9144000" cy="717761"/>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lvl1pPr algn="ctr">
              <a:lnSpc>
                <a:spcPct val="140000"/>
              </a:lnSpc>
              <a:spcBef>
                <a:spcPct val="0"/>
              </a:spcBef>
              <a:buNone/>
              <a:defRPr sz="2800" b="1">
                <a:solidFill>
                  <a:srgbClr val="FFFFFF"/>
                </a:solidFill>
                <a:latin typeface="Calibri" panose="020F0502020204030204" pitchFamily="34" charset="0"/>
                <a:ea typeface="+mj-ea"/>
                <a:cs typeface="+mj-cs"/>
              </a:defRPr>
            </a:lvl1pPr>
          </a:lstStyle>
          <a:p>
            <a:r>
              <a:rPr lang="en-US" altLang="en-US" sz="3200" dirty="0"/>
              <a:t>Performance score card-Tripura </a:t>
            </a:r>
          </a:p>
        </p:txBody>
      </p:sp>
      <p:sp>
        <p:nvSpPr>
          <p:cNvPr id="7" name="Slide Number Placeholder 6"/>
          <p:cNvSpPr>
            <a:spLocks noGrp="1"/>
          </p:cNvSpPr>
          <p:nvPr>
            <p:ph type="sldNum" sz="quarter" idx="12"/>
          </p:nvPr>
        </p:nvSpPr>
        <p:spPr/>
        <p:txBody>
          <a:bodyPr/>
          <a:lstStyle/>
          <a:p>
            <a:fld id="{6342436F-A003-49D2-BDA8-A65B203CD7B7}" type="slidenum">
              <a:rPr lang="en-US" smtClean="0"/>
              <a:pPr/>
              <a:t>14</a:t>
            </a:fld>
            <a:endParaRPr lang="en-US"/>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412776"/>
            <a:ext cx="504056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24"/>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15</a:t>
            </a:fld>
            <a:endParaRPr lang="en-US" altLang="en-US"/>
          </a:p>
        </p:txBody>
      </p:sp>
      <p:pic>
        <p:nvPicPr>
          <p:cNvPr id="95234" name="Picture 2"/>
          <p:cNvPicPr>
            <a:picLocks noChangeAspect="1" noChangeArrowheads="1"/>
          </p:cNvPicPr>
          <p:nvPr/>
        </p:nvPicPr>
        <p:blipFill>
          <a:blip r:embed="rId2"/>
          <a:srcRect l="8854" r="8854"/>
          <a:stretch>
            <a:fillRect/>
          </a:stretch>
        </p:blipFill>
        <p:spPr bwMode="auto">
          <a:xfrm>
            <a:off x="357158" y="714356"/>
            <a:ext cx="7995128" cy="6072206"/>
          </a:xfrm>
          <a:prstGeom prst="rect">
            <a:avLst/>
          </a:prstGeom>
          <a:noFill/>
          <a:ln w="9525">
            <a:noFill/>
            <a:miter lim="800000"/>
            <a:headEnd/>
            <a:tailEnd/>
          </a:ln>
          <a:effectLst/>
        </p:spPr>
      </p:pic>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24"/>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16</a:t>
            </a:fld>
            <a:endParaRPr lang="en-US" altLang="en-US"/>
          </a:p>
        </p:txBody>
      </p:sp>
      <p:pic>
        <p:nvPicPr>
          <p:cNvPr id="96258" name="Picture 2"/>
          <p:cNvPicPr>
            <a:picLocks noChangeAspect="1" noChangeArrowheads="1"/>
          </p:cNvPicPr>
          <p:nvPr/>
        </p:nvPicPr>
        <p:blipFill>
          <a:blip r:embed="rId2"/>
          <a:srcRect l="8854" r="8854"/>
          <a:stretch>
            <a:fillRect/>
          </a:stretch>
        </p:blipFill>
        <p:spPr bwMode="auto">
          <a:xfrm>
            <a:off x="642911" y="714356"/>
            <a:ext cx="7643865" cy="5805427"/>
          </a:xfrm>
          <a:prstGeom prst="rect">
            <a:avLst/>
          </a:prstGeom>
          <a:noFill/>
          <a:ln w="9525">
            <a:noFill/>
            <a:miter lim="800000"/>
            <a:headEnd/>
            <a:tailEnd/>
          </a:ln>
          <a:effectLst/>
        </p:spPr>
      </p:pic>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9526"/>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 </a:t>
            </a:r>
          </a:p>
        </p:txBody>
      </p:sp>
      <p:sp>
        <p:nvSpPr>
          <p:cNvPr id="3" name="Content Placeholder 2">
            <a:extLst>
              <a:ext uri="{FF2B5EF4-FFF2-40B4-BE49-F238E27FC236}">
                <a16:creationId xmlns:a16="http://schemas.microsoft.com/office/drawing/2014/main" xmlns="" id="{698CE60C-58F7-48E6-927F-B89BE243EC08}"/>
              </a:ext>
            </a:extLst>
          </p:cNvPr>
          <p:cNvSpPr>
            <a:spLocks noGrp="1"/>
          </p:cNvSpPr>
          <p:nvPr>
            <p:ph idx="1"/>
          </p:nvPr>
        </p:nvSpPr>
        <p:spPr>
          <a:xfrm>
            <a:off x="285720" y="1000108"/>
            <a:ext cx="8465820" cy="4351338"/>
          </a:xfrm>
        </p:spPr>
        <p:txBody>
          <a:bodyPr>
            <a:noAutofit/>
          </a:bodyPr>
          <a:lstStyle/>
          <a:p>
            <a:pPr algn="just">
              <a:lnSpc>
                <a:spcPct val="120000"/>
              </a:lnSpc>
            </a:pPr>
            <a:r>
              <a:rPr lang="en-US" sz="1700" b="1" dirty="0"/>
              <a:t>Usage of Jails, Temples, </a:t>
            </a:r>
            <a:r>
              <a:rPr lang="en-US" sz="1700" b="1" dirty="0" err="1"/>
              <a:t>Gurudwaras</a:t>
            </a:r>
            <a:r>
              <a:rPr lang="en-US" sz="1700" b="1" dirty="0"/>
              <a:t> etc. for Mid Day Meal:</a:t>
            </a:r>
            <a:r>
              <a:rPr lang="en-US" sz="1700" dirty="0"/>
              <a:t> </a:t>
            </a:r>
          </a:p>
          <a:p>
            <a:pPr lvl="1" algn="just">
              <a:lnSpc>
                <a:spcPct val="120000"/>
              </a:lnSpc>
            </a:pPr>
            <a:r>
              <a:rPr lang="en-US" sz="1700" dirty="0"/>
              <a:t>Temples, </a:t>
            </a:r>
            <a:r>
              <a:rPr lang="en-US" sz="1700" dirty="0" err="1"/>
              <a:t>Gurudwaras</a:t>
            </a:r>
            <a:r>
              <a:rPr lang="en-US" sz="1700" dirty="0"/>
              <a:t>, Jails etc. can be involved in Mid Day Meal Scheme.</a:t>
            </a:r>
          </a:p>
          <a:p>
            <a:pPr lvl="1" algn="just">
              <a:lnSpc>
                <a:spcPct val="120000"/>
              </a:lnSpc>
            </a:pPr>
            <a:r>
              <a:rPr lang="en-US" sz="1700" dirty="0"/>
              <a:t>Temples, </a:t>
            </a:r>
            <a:r>
              <a:rPr lang="en-US" sz="1700" dirty="0" err="1"/>
              <a:t>Gurudwaras</a:t>
            </a:r>
            <a:r>
              <a:rPr lang="en-US" sz="1700" dirty="0"/>
              <a:t> have greater reach among community, this can help in wider publicity for Mid Day Meal Scheme.</a:t>
            </a:r>
          </a:p>
          <a:p>
            <a:pPr lvl="1" algn="just">
              <a:lnSpc>
                <a:spcPct val="120000"/>
              </a:lnSpc>
            </a:pPr>
            <a:r>
              <a:rPr lang="en-US" sz="1700" dirty="0"/>
              <a:t>Temples, </a:t>
            </a:r>
            <a:r>
              <a:rPr lang="en-US" sz="1700" dirty="0" err="1"/>
              <a:t>Gurudwaras</a:t>
            </a:r>
            <a:r>
              <a:rPr lang="en-US" sz="1700" dirty="0"/>
              <a:t> can adopt some schools for providing meals.</a:t>
            </a:r>
          </a:p>
          <a:p>
            <a:pPr lvl="1" algn="just">
              <a:lnSpc>
                <a:spcPct val="120000"/>
              </a:lnSpc>
            </a:pPr>
            <a:r>
              <a:rPr lang="en-US" sz="1700" dirty="0"/>
              <a:t>Enhanced sense of ownership of the Mid Day Meal Scheme among the local community.</a:t>
            </a:r>
          </a:p>
          <a:p>
            <a:pPr algn="just">
              <a:lnSpc>
                <a:spcPct val="120000"/>
              </a:lnSpc>
            </a:pPr>
            <a:r>
              <a:rPr lang="en-US" sz="1700" b="1" dirty="0"/>
              <a:t>Uploading of videos, testimonials on </a:t>
            </a:r>
            <a:r>
              <a:rPr lang="en-US" sz="1700" b="1" dirty="0" err="1"/>
              <a:t>Shagun</a:t>
            </a:r>
            <a:r>
              <a:rPr lang="en-US" sz="1700" b="1" dirty="0"/>
              <a:t> web-portal:</a:t>
            </a:r>
          </a:p>
          <a:p>
            <a:pPr lvl="1" algn="just">
              <a:lnSpc>
                <a:spcPct val="120000"/>
              </a:lnSpc>
            </a:pPr>
            <a:r>
              <a:rPr lang="en-US" sz="1700" dirty="0" err="1"/>
              <a:t>Shagun</a:t>
            </a:r>
            <a:r>
              <a:rPr lang="en-US" sz="1700" dirty="0"/>
              <a:t> web-portal is an innovation for repository of best practices which collates videos, testimonials, case studies and images of state-level innovations and success stories. </a:t>
            </a:r>
          </a:p>
          <a:p>
            <a:pPr lvl="1" algn="just">
              <a:lnSpc>
                <a:spcPct val="120000"/>
              </a:lnSpc>
            </a:pPr>
            <a:r>
              <a:rPr lang="en-US" sz="1700" dirty="0"/>
              <a:t>Accordingly, relevant videos, testimonials of the innovative activities being carried out by States/UTs related to Mid Day Meal may be shared with this department so that the same may be uploaded on </a:t>
            </a:r>
            <a:r>
              <a:rPr lang="en-US" sz="1700" dirty="0" err="1"/>
              <a:t>Shagun</a:t>
            </a:r>
            <a:r>
              <a:rPr lang="en-US" sz="1700" dirty="0"/>
              <a:t> (https://repository.seshagun.nic.in) repository after necessary approvals.</a:t>
            </a:r>
          </a:p>
          <a:p>
            <a:pPr algn="just">
              <a:lnSpc>
                <a:spcPct val="120000"/>
              </a:lnSpc>
            </a:pPr>
            <a:endParaRPr lang="en-US" sz="1700" dirty="0"/>
          </a:p>
          <a:p>
            <a:pPr algn="just">
              <a:lnSpc>
                <a:spcPct val="120000"/>
              </a:lnSpc>
            </a:pPr>
            <a:endParaRPr lang="en-IN" sz="17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17</a:t>
            </a:fld>
            <a:endParaRPr lang="en-US" altLang="en-US"/>
          </a:p>
        </p:txBody>
      </p:sp>
    </p:spTree>
    <p:extLst>
      <p:ext uri="{BB962C8B-B14F-4D97-AF65-F5344CB8AC3E}">
        <p14:creationId xmlns:p14="http://schemas.microsoft.com/office/powerpoint/2010/main" val="127589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err="1">
                <a:solidFill>
                  <a:srgbClr val="FFFFFF"/>
                </a:solidFill>
                <a:latin typeface="Calibri" panose="020F0502020204030204" pitchFamily="34" charset="0"/>
              </a:rPr>
              <a:t>Tithi</a:t>
            </a:r>
            <a:r>
              <a:rPr lang="en-IN" altLang="en-US" sz="2800" b="1" dirty="0">
                <a:solidFill>
                  <a:srgbClr val="FFFFFF"/>
                </a:solidFill>
                <a:latin typeface="Calibri" panose="020F0502020204030204" pitchFamily="34" charset="0"/>
              </a:rPr>
              <a:t> </a:t>
            </a:r>
            <a:r>
              <a:rPr lang="en-IN" altLang="en-US" sz="2800" b="1" dirty="0" err="1">
                <a:solidFill>
                  <a:srgbClr val="FFFFFF"/>
                </a:solidFill>
                <a:latin typeface="Calibri" panose="020F0502020204030204" pitchFamily="34" charset="0"/>
              </a:rPr>
              <a:t>Bhojan</a:t>
            </a:r>
            <a:endParaRPr lang="en-IN" altLang="en-US" sz="2800" b="1" dirty="0">
              <a:solidFill>
                <a:srgbClr val="FFFFFF"/>
              </a:solidFill>
              <a:latin typeface="Calibri" panose="020F0502020204030204" pitchFamily="34" charset="0"/>
            </a:endParaRPr>
          </a:p>
        </p:txBody>
      </p:sp>
      <p:sp>
        <p:nvSpPr>
          <p:cNvPr id="3" name="Content Placeholder 2">
            <a:extLst>
              <a:ext uri="{FF2B5EF4-FFF2-40B4-BE49-F238E27FC236}">
                <a16:creationId xmlns:a16="http://schemas.microsoft.com/office/drawing/2014/main" xmlns="" id="{698CE60C-58F7-48E6-927F-B89BE243EC08}"/>
              </a:ext>
            </a:extLst>
          </p:cNvPr>
          <p:cNvSpPr>
            <a:spLocks noGrp="1"/>
          </p:cNvSpPr>
          <p:nvPr>
            <p:ph idx="1"/>
          </p:nvPr>
        </p:nvSpPr>
        <p:spPr>
          <a:xfrm>
            <a:off x="342900" y="1141571"/>
            <a:ext cx="8465820" cy="4865824"/>
          </a:xfrm>
        </p:spPr>
        <p:txBody>
          <a:bodyPr vert="horz" lIns="91440" tIns="45720" rIns="91440" bIns="45720" rtlCol="0">
            <a:noAutofit/>
          </a:bodyPr>
          <a:lstStyle/>
          <a:p>
            <a:pPr marL="893763" lvl="1" indent="-436563" algn="just" defTabSz="893763">
              <a:lnSpc>
                <a:spcPct val="120000"/>
              </a:lnSpc>
            </a:pPr>
            <a:r>
              <a:rPr lang="en-IN" sz="2000" dirty="0" err="1"/>
              <a:t>Tithi</a:t>
            </a:r>
            <a:r>
              <a:rPr lang="en-IN" sz="2000" dirty="0"/>
              <a:t> </a:t>
            </a:r>
            <a:r>
              <a:rPr lang="en-IN" sz="2000" dirty="0" err="1"/>
              <a:t>Bhojan</a:t>
            </a:r>
            <a:r>
              <a:rPr lang="en-IN" sz="2000" dirty="0"/>
              <a:t>, is a community participation programme initiated by Gujarat. </a:t>
            </a:r>
          </a:p>
          <a:p>
            <a:pPr marL="893763" lvl="1" indent="-436563" algn="just" defTabSz="893763">
              <a:lnSpc>
                <a:spcPct val="120000"/>
              </a:lnSpc>
            </a:pPr>
            <a:r>
              <a:rPr lang="en-IN" sz="2000" dirty="0"/>
              <a:t>Community provides full meal or additional items on special occasions, birthdays, marriages, anniversaries, days of national importance and other festivals etc.</a:t>
            </a:r>
          </a:p>
          <a:p>
            <a:pPr marL="893763" lvl="1" indent="-436563" algn="just" defTabSz="893763">
              <a:lnSpc>
                <a:spcPct val="120000"/>
              </a:lnSpc>
            </a:pPr>
            <a:r>
              <a:rPr lang="en-IN" sz="2000" dirty="0"/>
              <a:t>Ministry of Human Resource Development has issued Guidelines on </a:t>
            </a:r>
            <a:r>
              <a:rPr lang="en-IN" sz="2000" dirty="0" err="1"/>
              <a:t>Tithi</a:t>
            </a:r>
            <a:r>
              <a:rPr lang="en-IN" sz="2000" dirty="0"/>
              <a:t> </a:t>
            </a:r>
            <a:r>
              <a:rPr lang="en-IN" sz="2000" dirty="0" err="1"/>
              <a:t>Bhojan</a:t>
            </a:r>
            <a:r>
              <a:rPr lang="en-IN" sz="2000" dirty="0"/>
              <a:t> on 26th October, 2018 to all the States and UTs. </a:t>
            </a:r>
          </a:p>
          <a:p>
            <a:pPr marL="893763" lvl="1" indent="-436563" algn="just" defTabSz="893763">
              <a:lnSpc>
                <a:spcPct val="120000"/>
              </a:lnSpc>
            </a:pPr>
            <a:r>
              <a:rPr lang="en-US" sz="2000" dirty="0" err="1"/>
              <a:t>Tithi</a:t>
            </a:r>
            <a:r>
              <a:rPr lang="en-US" sz="2000" dirty="0"/>
              <a:t> </a:t>
            </a:r>
            <a:r>
              <a:rPr lang="en-US" sz="2000" dirty="0" err="1"/>
              <a:t>Bhojan</a:t>
            </a:r>
            <a:r>
              <a:rPr lang="en-US" sz="2000" dirty="0"/>
              <a:t> has been adopted by the States &amp; UTs of Assam (</a:t>
            </a:r>
            <a:r>
              <a:rPr lang="en-US" sz="2000" dirty="0" err="1"/>
              <a:t>Sampriti</a:t>
            </a:r>
            <a:r>
              <a:rPr lang="en-US" sz="2000" dirty="0"/>
              <a:t> </a:t>
            </a:r>
            <a:r>
              <a:rPr lang="en-US" sz="2000" dirty="0" err="1"/>
              <a:t>Bhojan</a:t>
            </a:r>
            <a:r>
              <a:rPr lang="en-US" sz="2000" dirty="0"/>
              <a:t>), Andhra Pradesh, Punjab (</a:t>
            </a:r>
            <a:r>
              <a:rPr lang="en-US" sz="2000" dirty="0" err="1"/>
              <a:t>Priti</a:t>
            </a:r>
            <a:r>
              <a:rPr lang="en-US" sz="2000" dirty="0"/>
              <a:t> </a:t>
            </a:r>
            <a:r>
              <a:rPr lang="en-US" sz="2000" dirty="0" err="1"/>
              <a:t>bhojan</a:t>
            </a:r>
            <a:r>
              <a:rPr lang="en-US" sz="2000" dirty="0"/>
              <a:t>), Dadra &amp; Nagar Haveli (</a:t>
            </a:r>
            <a:r>
              <a:rPr lang="en-US" sz="2000" dirty="0" err="1"/>
              <a:t>Tithi</a:t>
            </a:r>
            <a:r>
              <a:rPr lang="en-US" sz="2000" dirty="0"/>
              <a:t> </a:t>
            </a:r>
            <a:r>
              <a:rPr lang="en-US" sz="2000" dirty="0" err="1"/>
              <a:t>Bhojan</a:t>
            </a:r>
            <a:r>
              <a:rPr lang="en-US" sz="2000" dirty="0"/>
              <a:t>), Daman &amp; Diu (</a:t>
            </a:r>
            <a:r>
              <a:rPr lang="en-US" sz="2000" dirty="0" err="1"/>
              <a:t>Tithi</a:t>
            </a:r>
            <a:r>
              <a:rPr lang="en-US" sz="2000" dirty="0"/>
              <a:t> </a:t>
            </a:r>
            <a:r>
              <a:rPr lang="en-US" sz="2000" dirty="0" err="1"/>
              <a:t>Bhojan</a:t>
            </a:r>
            <a:r>
              <a:rPr lang="en-US" sz="2000" dirty="0"/>
              <a:t>), Karnataka (</a:t>
            </a:r>
            <a:r>
              <a:rPr lang="en-US" sz="2000" dirty="0" err="1"/>
              <a:t>Shalegagi</a:t>
            </a:r>
            <a:r>
              <a:rPr lang="en-US" sz="2000" dirty="0"/>
              <a:t> </a:t>
            </a:r>
            <a:r>
              <a:rPr lang="en-US" sz="2000" dirty="0" err="1"/>
              <a:t>Naavu</a:t>
            </a:r>
            <a:r>
              <a:rPr lang="en-US" sz="2000" dirty="0"/>
              <a:t> </a:t>
            </a:r>
            <a:r>
              <a:rPr lang="en-US" sz="2000" dirty="0" err="1"/>
              <a:t>Neevu</a:t>
            </a:r>
            <a:r>
              <a:rPr lang="en-US" sz="2000" dirty="0"/>
              <a:t>), Madhya Pradesh, </a:t>
            </a:r>
            <a:r>
              <a:rPr lang="en-US" sz="2000" dirty="0" err="1"/>
              <a:t>Maharastra</a:t>
            </a:r>
            <a:r>
              <a:rPr lang="en-US" sz="2000" dirty="0"/>
              <a:t> (</a:t>
            </a:r>
            <a:r>
              <a:rPr lang="en-US" sz="2000" dirty="0" err="1"/>
              <a:t>Sneh</a:t>
            </a:r>
            <a:r>
              <a:rPr lang="en-US" sz="2000" dirty="0"/>
              <a:t> </a:t>
            </a:r>
            <a:r>
              <a:rPr lang="en-US" sz="2000" dirty="0" err="1"/>
              <a:t>Bhojan</a:t>
            </a:r>
            <a:r>
              <a:rPr lang="en-US" sz="2000" dirty="0"/>
              <a:t>), Chandigarh (</a:t>
            </a:r>
            <a:r>
              <a:rPr lang="en-US" sz="2000" dirty="0" err="1"/>
              <a:t>Tithi</a:t>
            </a:r>
            <a:r>
              <a:rPr lang="en-US" sz="2000" dirty="0"/>
              <a:t> </a:t>
            </a:r>
            <a:r>
              <a:rPr lang="en-US" sz="2000" dirty="0" err="1"/>
              <a:t>Bhojan</a:t>
            </a:r>
            <a:r>
              <a:rPr lang="en-US" sz="2000" dirty="0"/>
              <a:t>), </a:t>
            </a:r>
            <a:r>
              <a:rPr lang="en-US" sz="2000" dirty="0" err="1"/>
              <a:t>Puducherry</a:t>
            </a:r>
            <a:r>
              <a:rPr lang="en-US" sz="2000" dirty="0"/>
              <a:t> (Anna </a:t>
            </a:r>
            <a:r>
              <a:rPr lang="en-US" sz="2000" dirty="0" err="1"/>
              <a:t>Dhanam</a:t>
            </a:r>
            <a:r>
              <a:rPr lang="en-US" sz="2000" dirty="0"/>
              <a:t>), Haryana (</a:t>
            </a:r>
            <a:r>
              <a:rPr lang="en-US" sz="2000" dirty="0" err="1"/>
              <a:t>Beti</a:t>
            </a:r>
            <a:r>
              <a:rPr lang="en-US" sz="2000" dirty="0"/>
              <a:t> ka </a:t>
            </a:r>
            <a:r>
              <a:rPr lang="en-US" sz="2000" dirty="0" err="1"/>
              <a:t>Janamdin</a:t>
            </a:r>
            <a:r>
              <a:rPr lang="en-US" sz="2000" dirty="0"/>
              <a:t>) and </a:t>
            </a:r>
            <a:r>
              <a:rPr lang="en-US" sz="2000" dirty="0" err="1"/>
              <a:t>Uttarakhand</a:t>
            </a:r>
            <a:r>
              <a:rPr lang="en-US" sz="2000" dirty="0"/>
              <a:t> (</a:t>
            </a:r>
            <a:r>
              <a:rPr lang="en-US" sz="2000" dirty="0" err="1"/>
              <a:t>Tithi</a:t>
            </a:r>
            <a:r>
              <a:rPr lang="en-US" sz="2000" dirty="0"/>
              <a:t> </a:t>
            </a:r>
            <a:r>
              <a:rPr lang="en-US" sz="2000" dirty="0" err="1"/>
              <a:t>Bhojan</a:t>
            </a:r>
            <a:r>
              <a:rPr lang="en-US" sz="2000" dirty="0"/>
              <a:t>). </a:t>
            </a:r>
            <a:endParaRPr lang="en-IN" sz="20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18</a:t>
            </a:fld>
            <a:endParaRPr lang="en-US" altLang="en-US"/>
          </a:p>
        </p:txBody>
      </p:sp>
    </p:spTree>
    <p:extLst>
      <p:ext uri="{BB962C8B-B14F-4D97-AF65-F5344CB8AC3E}">
        <p14:creationId xmlns:p14="http://schemas.microsoft.com/office/powerpoint/2010/main" val="161308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a:extLst>
              <a:ext uri="{FF2B5EF4-FFF2-40B4-BE49-F238E27FC236}">
                <a16:creationId xmlns:a16="http://schemas.microsoft.com/office/drawing/2014/main" xmlns="" id="{F3EA3D73-C7E4-4A30-8DDB-2C53423773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xmlns="" id="{0188BF50-EF80-417B-B22B-5DC53B49B62C}"/>
              </a:ext>
            </a:extLst>
          </p:cNvPr>
          <p:cNvSpPr/>
          <p:nvPr/>
        </p:nvSpPr>
        <p:spPr>
          <a:xfrm>
            <a:off x="3352800" y="802218"/>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3" name="Oval 12">
            <a:extLst>
              <a:ext uri="{FF2B5EF4-FFF2-40B4-BE49-F238E27FC236}">
                <a16:creationId xmlns:a16="http://schemas.microsoft.com/office/drawing/2014/main" xmlns="" id="{21381112-FF78-4058-B357-023DFA4F4DF1}"/>
              </a:ext>
            </a:extLst>
          </p:cNvPr>
          <p:cNvSpPr/>
          <p:nvPr/>
        </p:nvSpPr>
        <p:spPr>
          <a:xfrm>
            <a:off x="3694114" y="1712385"/>
            <a:ext cx="369887"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4" name="Oval 13">
            <a:extLst>
              <a:ext uri="{FF2B5EF4-FFF2-40B4-BE49-F238E27FC236}">
                <a16:creationId xmlns:a16="http://schemas.microsoft.com/office/drawing/2014/main" xmlns="" id="{4F228A42-ACA6-4336-A964-EF87F3AF315D}"/>
              </a:ext>
            </a:extLst>
          </p:cNvPr>
          <p:cNvSpPr/>
          <p:nvPr/>
        </p:nvSpPr>
        <p:spPr>
          <a:xfrm>
            <a:off x="4041775" y="2616200"/>
            <a:ext cx="369888" cy="4931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5" name="Oval 14">
            <a:extLst>
              <a:ext uri="{FF2B5EF4-FFF2-40B4-BE49-F238E27FC236}">
                <a16:creationId xmlns:a16="http://schemas.microsoft.com/office/drawing/2014/main" xmlns="" id="{CC592BBE-D626-4354-8F61-71513B47628F}"/>
              </a:ext>
            </a:extLst>
          </p:cNvPr>
          <p:cNvSpPr/>
          <p:nvPr/>
        </p:nvSpPr>
        <p:spPr>
          <a:xfrm>
            <a:off x="4267200" y="36470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6" name="Oval 15">
            <a:extLst>
              <a:ext uri="{FF2B5EF4-FFF2-40B4-BE49-F238E27FC236}">
                <a16:creationId xmlns:a16="http://schemas.microsoft.com/office/drawing/2014/main" xmlns="" id="{3C32566B-2710-485D-9C55-1FAE4D090080}"/>
              </a:ext>
            </a:extLst>
          </p:cNvPr>
          <p:cNvSpPr/>
          <p:nvPr/>
        </p:nvSpPr>
        <p:spPr>
          <a:xfrm>
            <a:off x="4495800" y="4561419"/>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7" name="Oval 16">
            <a:extLst>
              <a:ext uri="{FF2B5EF4-FFF2-40B4-BE49-F238E27FC236}">
                <a16:creationId xmlns:a16="http://schemas.microsoft.com/office/drawing/2014/main" xmlns="" id="{DDDF1C5E-7B2D-467D-A125-602A92B4D805}"/>
              </a:ext>
            </a:extLst>
          </p:cNvPr>
          <p:cNvSpPr/>
          <p:nvPr/>
        </p:nvSpPr>
        <p:spPr>
          <a:xfrm>
            <a:off x="4800600" y="54758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8" name="TextBox 17">
            <a:extLst>
              <a:ext uri="{FF2B5EF4-FFF2-40B4-BE49-F238E27FC236}">
                <a16:creationId xmlns:a16="http://schemas.microsoft.com/office/drawing/2014/main" xmlns="" id="{DE0F21E4-0298-4233-B60D-9DBF9F17CB57}"/>
              </a:ext>
            </a:extLst>
          </p:cNvPr>
          <p:cNvSpPr txBox="1"/>
          <p:nvPr/>
        </p:nvSpPr>
        <p:spPr>
          <a:xfrm>
            <a:off x="3425825" y="848784"/>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1</a:t>
            </a:r>
          </a:p>
        </p:txBody>
      </p:sp>
      <p:sp>
        <p:nvSpPr>
          <p:cNvPr id="19" name="TextBox 18">
            <a:extLst>
              <a:ext uri="{FF2B5EF4-FFF2-40B4-BE49-F238E27FC236}">
                <a16:creationId xmlns:a16="http://schemas.microsoft.com/office/drawing/2014/main" xmlns="" id="{96C4999E-B439-4C0D-83A9-9EAA64A694BC}"/>
              </a:ext>
            </a:extLst>
          </p:cNvPr>
          <p:cNvSpPr txBox="1"/>
          <p:nvPr/>
        </p:nvSpPr>
        <p:spPr>
          <a:xfrm>
            <a:off x="3756025" y="1708152"/>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2</a:t>
            </a:r>
          </a:p>
        </p:txBody>
      </p:sp>
      <p:sp>
        <p:nvSpPr>
          <p:cNvPr id="20" name="TextBox 19">
            <a:extLst>
              <a:ext uri="{FF2B5EF4-FFF2-40B4-BE49-F238E27FC236}">
                <a16:creationId xmlns:a16="http://schemas.microsoft.com/office/drawing/2014/main" xmlns="" id="{7A193569-78F2-4DB9-A6A2-647E53EC94E6}"/>
              </a:ext>
            </a:extLst>
          </p:cNvPr>
          <p:cNvSpPr txBox="1"/>
          <p:nvPr/>
        </p:nvSpPr>
        <p:spPr>
          <a:xfrm>
            <a:off x="4103688" y="2616201"/>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3</a:t>
            </a:r>
          </a:p>
        </p:txBody>
      </p:sp>
      <p:sp>
        <p:nvSpPr>
          <p:cNvPr id="21" name="TextBox 20">
            <a:extLst>
              <a:ext uri="{FF2B5EF4-FFF2-40B4-BE49-F238E27FC236}">
                <a16:creationId xmlns:a16="http://schemas.microsoft.com/office/drawing/2014/main" xmlns="" id="{E6781723-929F-4186-BFE7-9BA49A287C41}"/>
              </a:ext>
            </a:extLst>
          </p:cNvPr>
          <p:cNvSpPr txBox="1"/>
          <p:nvPr/>
        </p:nvSpPr>
        <p:spPr>
          <a:xfrm>
            <a:off x="4343400" y="3693585"/>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4</a:t>
            </a:r>
          </a:p>
        </p:txBody>
      </p:sp>
      <p:sp>
        <p:nvSpPr>
          <p:cNvPr id="22" name="TextBox 21">
            <a:extLst>
              <a:ext uri="{FF2B5EF4-FFF2-40B4-BE49-F238E27FC236}">
                <a16:creationId xmlns:a16="http://schemas.microsoft.com/office/drawing/2014/main" xmlns="" id="{42886D0B-141A-46E9-A6A3-71A306E8CBD4}"/>
              </a:ext>
            </a:extLst>
          </p:cNvPr>
          <p:cNvSpPr txBox="1"/>
          <p:nvPr/>
        </p:nvSpPr>
        <p:spPr>
          <a:xfrm>
            <a:off x="4572000" y="4607985"/>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5</a:t>
            </a:r>
          </a:p>
        </p:txBody>
      </p:sp>
      <p:sp>
        <p:nvSpPr>
          <p:cNvPr id="23" name="TextBox 22">
            <a:extLst>
              <a:ext uri="{FF2B5EF4-FFF2-40B4-BE49-F238E27FC236}">
                <a16:creationId xmlns:a16="http://schemas.microsoft.com/office/drawing/2014/main" xmlns="" id="{5120D0DF-C410-429C-B465-CB19FDB4C8B0}"/>
              </a:ext>
            </a:extLst>
          </p:cNvPr>
          <p:cNvSpPr txBox="1"/>
          <p:nvPr/>
        </p:nvSpPr>
        <p:spPr>
          <a:xfrm>
            <a:off x="4876800" y="5461001"/>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6</a:t>
            </a:r>
          </a:p>
        </p:txBody>
      </p:sp>
      <p:sp>
        <p:nvSpPr>
          <p:cNvPr id="24" name="TextBox 23">
            <a:extLst>
              <a:ext uri="{FF2B5EF4-FFF2-40B4-BE49-F238E27FC236}">
                <a16:creationId xmlns:a16="http://schemas.microsoft.com/office/drawing/2014/main" xmlns="" id="{158E2F6C-A7AA-436B-9130-2933294359A1}"/>
              </a:ext>
            </a:extLst>
          </p:cNvPr>
          <p:cNvSpPr txBox="1"/>
          <p:nvPr/>
        </p:nvSpPr>
        <p:spPr>
          <a:xfrm>
            <a:off x="4743013" y="3524692"/>
            <a:ext cx="4176713" cy="666975"/>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Graphical dashboard: Reports are generated and displayed online</a:t>
            </a:r>
          </a:p>
        </p:txBody>
      </p:sp>
      <p:sp>
        <p:nvSpPr>
          <p:cNvPr id="25" name="TextBox 24">
            <a:extLst>
              <a:ext uri="{FF2B5EF4-FFF2-40B4-BE49-F238E27FC236}">
                <a16:creationId xmlns:a16="http://schemas.microsoft.com/office/drawing/2014/main" xmlns="" id="{FD2D0AA2-8D17-490A-8223-1FC3E861AB1C}"/>
              </a:ext>
            </a:extLst>
          </p:cNvPr>
          <p:cNvSpPr txBox="1"/>
          <p:nvPr/>
        </p:nvSpPr>
        <p:spPr>
          <a:xfrm>
            <a:off x="4951240" y="4567865"/>
            <a:ext cx="4176714" cy="666975"/>
          </a:xfrm>
          <a:prstGeom prst="rect">
            <a:avLst/>
          </a:prstGeom>
          <a:noFill/>
        </p:spPr>
        <p:txBody>
          <a:bodyPr wrap="square" lIns="91439" tIns="45719" rIns="91439" bIns="45719">
            <a:spAutoFit/>
          </a:bodyPr>
          <a:lstStyle/>
          <a:p>
            <a:pPr defTabSz="914354">
              <a:defRPr/>
            </a:pPr>
            <a:r>
              <a:rPr lang="en-IN" sz="1867" b="1" dirty="0">
                <a:solidFill>
                  <a:prstClr val="black"/>
                </a:solidFill>
                <a:latin typeface="Calibri"/>
              </a:rPr>
              <a:t>Drill down reports from State to school level are available </a:t>
            </a:r>
          </a:p>
        </p:txBody>
      </p:sp>
      <p:sp>
        <p:nvSpPr>
          <p:cNvPr id="27" name="TextBox 26">
            <a:extLst>
              <a:ext uri="{FF2B5EF4-FFF2-40B4-BE49-F238E27FC236}">
                <a16:creationId xmlns:a16="http://schemas.microsoft.com/office/drawing/2014/main" xmlns="" id="{ED0874A7-3EA4-408B-9A6D-544F7DA4B490}"/>
              </a:ext>
            </a:extLst>
          </p:cNvPr>
          <p:cNvSpPr txBox="1"/>
          <p:nvPr/>
        </p:nvSpPr>
        <p:spPr>
          <a:xfrm>
            <a:off x="5410201" y="5461001"/>
            <a:ext cx="3095625" cy="1241620"/>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Daily email alerts are sent to States and UTs level regarding implementation of AMS.</a:t>
            </a:r>
          </a:p>
        </p:txBody>
      </p:sp>
      <p:sp>
        <p:nvSpPr>
          <p:cNvPr id="28" name="TextBox 27">
            <a:extLst>
              <a:ext uri="{FF2B5EF4-FFF2-40B4-BE49-F238E27FC236}">
                <a16:creationId xmlns:a16="http://schemas.microsoft.com/office/drawing/2014/main" xmlns="" id="{0F3EA473-E432-4BC3-8466-8791774D27E1}"/>
              </a:ext>
            </a:extLst>
          </p:cNvPr>
          <p:cNvSpPr txBox="1"/>
          <p:nvPr/>
        </p:nvSpPr>
        <p:spPr>
          <a:xfrm>
            <a:off x="4462132" y="2578388"/>
            <a:ext cx="4511675" cy="954298"/>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States/UTs are using various technologies (SMS/ IVRS/ Mobile App) for daily data collection.</a:t>
            </a:r>
          </a:p>
        </p:txBody>
      </p:sp>
      <p:sp>
        <p:nvSpPr>
          <p:cNvPr id="41" name="TextBox 40">
            <a:extLst>
              <a:ext uri="{FF2B5EF4-FFF2-40B4-BE49-F238E27FC236}">
                <a16:creationId xmlns:a16="http://schemas.microsoft.com/office/drawing/2014/main" xmlns="" id="{2AE6C239-99D2-4381-A7C4-309BD30C3036}"/>
              </a:ext>
            </a:extLst>
          </p:cNvPr>
          <p:cNvSpPr txBox="1"/>
          <p:nvPr/>
        </p:nvSpPr>
        <p:spPr>
          <a:xfrm>
            <a:off x="8694047" y="6541082"/>
            <a:ext cx="285750" cy="280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7624" tIns="47624" rIns="47624" bIns="47624" spcCol="28574" anchor="ctr">
            <a:spAutoFit/>
          </a:bodyPr>
          <a:lstStyle/>
          <a:p>
            <a:pPr algn="ctr" defTabSz="546073">
              <a:defRPr/>
            </a:pPr>
            <a:fld id="{DC410ADC-4AB5-47E5-BD1A-C025A3356C8B}" type="slidenum">
              <a:rPr lang="en-IN" sz="1200">
                <a:solidFill>
                  <a:srgbClr val="009DE0"/>
                </a:solidFill>
                <a:ea typeface="Lato" panose="020F0502020204030203" pitchFamily="34" charset="0"/>
                <a:sym typeface="Gill Sans"/>
              </a:rPr>
              <a:pPr algn="ctr" defTabSz="546073">
                <a:defRPr/>
              </a:pPr>
              <a:t>19</a:t>
            </a:fld>
            <a:endParaRPr lang="en-IN" sz="1200" dirty="0">
              <a:solidFill>
                <a:srgbClr val="009DE0"/>
              </a:solidFill>
              <a:ea typeface="Lato" panose="020F0502020204030203" pitchFamily="34" charset="0"/>
              <a:sym typeface="Gill Sans"/>
            </a:endParaRPr>
          </a:p>
        </p:txBody>
      </p:sp>
      <p:pic>
        <p:nvPicPr>
          <p:cNvPr id="36884" name="Picture 2" descr="E:\MDM\MIS\MIS_JS_18.12.2014\MIS1.jpeg">
            <a:extLst>
              <a:ext uri="{FF2B5EF4-FFF2-40B4-BE49-F238E27FC236}">
                <a16:creationId xmlns:a16="http://schemas.microsoft.com/office/drawing/2014/main" xmlns="" id="{1749BD85-2876-4BE7-B6E8-ED58E59F11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4288"/>
          <a:stretch>
            <a:fillRect/>
          </a:stretch>
        </p:blipFill>
        <p:spPr bwMode="auto">
          <a:xfrm rot="1211856">
            <a:off x="436564" y="2446868"/>
            <a:ext cx="3457575" cy="342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5" name="Title 1">
            <a:extLst>
              <a:ext uri="{FF2B5EF4-FFF2-40B4-BE49-F238E27FC236}">
                <a16:creationId xmlns:a16="http://schemas.microsoft.com/office/drawing/2014/main" xmlns="" id="{07BF3B0C-6D15-48FD-A35B-77869851CFBB}"/>
              </a:ext>
            </a:extLst>
          </p:cNvPr>
          <p:cNvSpPr txBox="1">
            <a:spLocks/>
          </p:cNvSpPr>
          <p:nvPr/>
        </p:nvSpPr>
        <p:spPr bwMode="auto">
          <a:xfrm>
            <a:off x="0" y="-9542"/>
            <a:ext cx="9144000" cy="666786"/>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a:lnSpc>
                <a:spcPct val="100000"/>
              </a:lnSpc>
              <a:spcBef>
                <a:spcPct val="0"/>
              </a:spcBef>
              <a:buFontTx/>
              <a:buNone/>
            </a:pPr>
            <a:r>
              <a:rPr lang="en-US" altLang="en-US" sz="3733" b="1">
                <a:solidFill>
                  <a:srgbClr val="FFFFFF"/>
                </a:solidFill>
              </a:rPr>
              <a:t>Automated Monitoring System</a:t>
            </a:r>
          </a:p>
        </p:txBody>
      </p:sp>
      <p:sp>
        <p:nvSpPr>
          <p:cNvPr id="36887" name="TextBox 25">
            <a:extLst>
              <a:ext uri="{FF2B5EF4-FFF2-40B4-BE49-F238E27FC236}">
                <a16:creationId xmlns:a16="http://schemas.microsoft.com/office/drawing/2014/main" xmlns="" id="{63049361-34EF-44E8-88A3-4FE697C7EA6E}"/>
              </a:ext>
            </a:extLst>
          </p:cNvPr>
          <p:cNvSpPr txBox="1">
            <a:spLocks noChangeArrowheads="1"/>
          </p:cNvSpPr>
          <p:nvPr/>
        </p:nvSpPr>
        <p:spPr bwMode="auto">
          <a:xfrm>
            <a:off x="3862277" y="853415"/>
            <a:ext cx="4511675" cy="6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67" b="1" dirty="0">
                <a:solidFill>
                  <a:srgbClr val="000000"/>
                </a:solidFill>
                <a:latin typeface="Calibri" panose="020F0502020204030204" pitchFamily="34" charset="0"/>
              </a:rPr>
              <a:t>AMS is used to monitor MDMS on real time basis. </a:t>
            </a:r>
            <a:endParaRPr lang="en-IN" altLang="en-US" sz="1867" b="1" dirty="0">
              <a:solidFill>
                <a:srgbClr val="000000"/>
              </a:solidFill>
              <a:latin typeface="Calibri" panose="020F0502020204030204" pitchFamily="34" charset="0"/>
            </a:endParaRPr>
          </a:p>
        </p:txBody>
      </p:sp>
      <p:sp>
        <p:nvSpPr>
          <p:cNvPr id="2" name="Rectangle 1">
            <a:extLst>
              <a:ext uri="{FF2B5EF4-FFF2-40B4-BE49-F238E27FC236}">
                <a16:creationId xmlns:a16="http://schemas.microsoft.com/office/drawing/2014/main" xmlns="" id="{5D58320D-ACCC-42F0-AA65-20752826873B}"/>
              </a:ext>
            </a:extLst>
          </p:cNvPr>
          <p:cNvSpPr/>
          <p:nvPr/>
        </p:nvSpPr>
        <p:spPr>
          <a:xfrm>
            <a:off x="4136073" y="1702345"/>
            <a:ext cx="4843724" cy="646331"/>
          </a:xfrm>
          <a:prstGeom prst="rect">
            <a:avLst/>
          </a:prstGeom>
        </p:spPr>
        <p:txBody>
          <a:bodyPr wrap="square">
            <a:spAutoFit/>
          </a:bodyPr>
          <a:lstStyle/>
          <a:p>
            <a:r>
              <a:rPr lang="en-US" altLang="en-US" b="1" dirty="0">
                <a:solidFill>
                  <a:srgbClr val="000000"/>
                </a:solidFill>
                <a:latin typeface="Calibri" panose="020F0502020204030204" pitchFamily="34" charset="0"/>
              </a:rPr>
              <a:t>Schools need to share the daily data on number of meals and reasons if meals are not served.</a:t>
            </a:r>
            <a:endParaRPr lang="en-IN" dirty="0"/>
          </a:p>
        </p:txBody>
      </p:sp>
      <p:sp>
        <p:nvSpPr>
          <p:cNvPr id="26" name="Slide Number Placeholder 25"/>
          <p:cNvSpPr>
            <a:spLocks noGrp="1"/>
          </p:cNvSpPr>
          <p:nvPr>
            <p:ph type="sldNum" sz="quarter" idx="12"/>
          </p:nvPr>
        </p:nvSpPr>
        <p:spPr/>
        <p:txBody>
          <a:bodyPr/>
          <a:lstStyle/>
          <a:p>
            <a:pPr>
              <a:defRPr/>
            </a:pPr>
            <a:fld id="{C2BBF370-5D37-4530-94DD-378E3D7E8F84}"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84"/>
            <a:ext cx="9144000" cy="59093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fontAlgn="base">
              <a:lnSpc>
                <a:spcPct val="90000"/>
              </a:lnSpc>
              <a:spcAft>
                <a:spcPct val="0"/>
              </a:spcAft>
            </a:pPr>
            <a:r>
              <a:rPr lang="en-US" sz="3600" b="1" dirty="0">
                <a:solidFill>
                  <a:srgbClr val="FFFFFF"/>
                </a:solidFill>
                <a:latin typeface="Calibri" panose="020F0502020204030204" pitchFamily="34" charset="0"/>
                <a:ea typeface="+mj-ea"/>
                <a:cs typeface="+mj-cs"/>
              </a:rPr>
              <a:t>No. of Schools (Primary &amp; U. Primary)</a:t>
            </a:r>
          </a:p>
        </p:txBody>
      </p:sp>
      <p:graphicFrame>
        <p:nvGraphicFramePr>
          <p:cNvPr id="5" name="Chart 4"/>
          <p:cNvGraphicFramePr/>
          <p:nvPr>
            <p:extLst>
              <p:ext uri="{D42A27DB-BD31-4B8C-83A1-F6EECF244321}">
                <p14:modId xmlns:p14="http://schemas.microsoft.com/office/powerpoint/2010/main" val="556990972"/>
              </p:ext>
            </p:extLst>
          </p:nvPr>
        </p:nvGraphicFramePr>
        <p:xfrm>
          <a:off x="4328864" y="908720"/>
          <a:ext cx="4419600" cy="5256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39701950"/>
              </p:ext>
            </p:extLst>
          </p:nvPr>
        </p:nvGraphicFramePr>
        <p:xfrm>
          <a:off x="397768" y="908720"/>
          <a:ext cx="4174232" cy="5256586"/>
        </p:xfrm>
        <a:graphic>
          <a:graphicData uri="http://schemas.openxmlformats.org/drawingml/2006/table">
            <a:tbl>
              <a:tblPr firstRow="1" bandRow="1">
                <a:tableStyleId>{5C22544A-7EE6-4342-B048-85BDC9FD1C3A}</a:tableStyleId>
              </a:tblPr>
              <a:tblGrid>
                <a:gridCol w="1293912">
                  <a:extLst>
                    <a:ext uri="{9D8B030D-6E8A-4147-A177-3AD203B41FA5}">
                      <a16:colId xmlns:a16="http://schemas.microsoft.com/office/drawing/2014/main" xmlns="" val="20000"/>
                    </a:ext>
                  </a:extLst>
                </a:gridCol>
                <a:gridCol w="793204">
                  <a:extLst>
                    <a:ext uri="{9D8B030D-6E8A-4147-A177-3AD203B41FA5}">
                      <a16:colId xmlns:a16="http://schemas.microsoft.com/office/drawing/2014/main" xmlns="" val="20001"/>
                    </a:ext>
                  </a:extLst>
                </a:gridCol>
                <a:gridCol w="1043558">
                  <a:extLst>
                    <a:ext uri="{9D8B030D-6E8A-4147-A177-3AD203B41FA5}">
                      <a16:colId xmlns:a16="http://schemas.microsoft.com/office/drawing/2014/main" xmlns="" val="20002"/>
                    </a:ext>
                  </a:extLst>
                </a:gridCol>
                <a:gridCol w="1043558">
                  <a:extLst>
                    <a:ext uri="{9D8B030D-6E8A-4147-A177-3AD203B41FA5}">
                      <a16:colId xmlns:a16="http://schemas.microsoft.com/office/drawing/2014/main" xmlns="" val="20003"/>
                    </a:ext>
                  </a:extLst>
                </a:gridCol>
              </a:tblGrid>
              <a:tr h="809740">
                <a:tc>
                  <a:txBody>
                    <a:bodyPr/>
                    <a:lstStyle/>
                    <a:p>
                      <a:pPr algn="ctr" fontAlgn="b"/>
                      <a:r>
                        <a:rPr lang="en-US" sz="1600" b="1" i="0" u="none" strike="noStrike" dirty="0">
                          <a:solidFill>
                            <a:schemeClr val="bg1"/>
                          </a:solidFill>
                          <a:latin typeface="Calibri"/>
                        </a:rPr>
                        <a:t>Name of States</a:t>
                      </a:r>
                    </a:p>
                  </a:txBody>
                  <a:tcPr marL="9525" marR="9525" marT="9525" marB="0" anchor="ctr"/>
                </a:tc>
                <a:tc>
                  <a:txBody>
                    <a:bodyPr/>
                    <a:lstStyle/>
                    <a:p>
                      <a:pPr algn="ctr" fontAlgn="b"/>
                      <a:r>
                        <a:rPr lang="en-US" sz="1600" b="1" i="0" u="none" strike="noStrike" dirty="0">
                          <a:solidFill>
                            <a:schemeClr val="bg1"/>
                          </a:solidFill>
                          <a:latin typeface="Calibri"/>
                        </a:rPr>
                        <a:t>PAB Approval</a:t>
                      </a:r>
                    </a:p>
                  </a:txBody>
                  <a:tcPr marL="9525" marR="9525" marT="9525" marB="0" anchor="ctr"/>
                </a:tc>
                <a:tc>
                  <a:txBody>
                    <a:bodyPr/>
                    <a:lstStyle/>
                    <a:p>
                      <a:pPr algn="ctr" fontAlgn="b"/>
                      <a:r>
                        <a:rPr lang="en-US" sz="1600" b="1" i="0" u="none" strike="noStrike">
                          <a:solidFill>
                            <a:schemeClr val="bg1"/>
                          </a:solidFill>
                          <a:latin typeface="Calibri"/>
                        </a:rPr>
                        <a:t>Coverage</a:t>
                      </a:r>
                    </a:p>
                  </a:txBody>
                  <a:tcPr marL="9525" marR="9525" marT="9525" marB="0" anchor="ctr"/>
                </a:tc>
                <a:tc>
                  <a:txBody>
                    <a:bodyPr/>
                    <a:lstStyle/>
                    <a:p>
                      <a:pPr algn="ctr" fontAlgn="b"/>
                      <a:r>
                        <a:rPr lang="en-US" sz="1600" b="1" i="0" u="none" strike="noStrike" dirty="0">
                          <a:solidFill>
                            <a:schemeClr val="bg1"/>
                          </a:solidFill>
                          <a:latin typeface="Calibri"/>
                        </a:rPr>
                        <a:t>%age </a:t>
                      </a:r>
                    </a:p>
                  </a:txBody>
                  <a:tcPr marL="9525" marR="9525" marT="9525" marB="0" anchor="ctr"/>
                </a:tc>
                <a:extLst>
                  <a:ext uri="{0D108BD9-81ED-4DB2-BD59-A6C34878D82A}">
                    <a16:rowId xmlns:a16="http://schemas.microsoft.com/office/drawing/2014/main" xmlns="" val="10000"/>
                  </a:ext>
                </a:extLst>
              </a:tr>
              <a:tr h="809740">
                <a:tc>
                  <a:txBody>
                    <a:bodyPr/>
                    <a:lstStyle/>
                    <a:p>
                      <a:pPr algn="ctr" fontAlgn="b"/>
                      <a:r>
                        <a:rPr lang="en-US" sz="1600" b="1" i="0" u="none" strike="noStrike" dirty="0">
                          <a:solidFill>
                            <a:srgbClr val="000000"/>
                          </a:solidFill>
                          <a:latin typeface="Calibri"/>
                        </a:rPr>
                        <a:t>Arunachal Pradesh</a:t>
                      </a:r>
                    </a:p>
                  </a:txBody>
                  <a:tcPr marL="9525" marR="9525" marT="9525" marB="0" anchor="ctr"/>
                </a:tc>
                <a:tc>
                  <a:txBody>
                    <a:bodyPr/>
                    <a:lstStyle/>
                    <a:p>
                      <a:pPr algn="ctr" fontAlgn="b"/>
                      <a:r>
                        <a:rPr lang="en-US" sz="1600" b="1" i="0" u="none" strike="noStrike" dirty="0">
                          <a:solidFill>
                            <a:srgbClr val="000000"/>
                          </a:solidFill>
                          <a:latin typeface="Calibri"/>
                        </a:rPr>
                        <a:t>3182</a:t>
                      </a:r>
                    </a:p>
                  </a:txBody>
                  <a:tcPr marL="9525" marR="9525" marT="9525" marB="0" anchor="ctr"/>
                </a:tc>
                <a:tc>
                  <a:txBody>
                    <a:bodyPr/>
                    <a:lstStyle/>
                    <a:p>
                      <a:pPr algn="ctr" fontAlgn="b"/>
                      <a:r>
                        <a:rPr lang="en-US" sz="1600" b="1" i="0" u="none" strike="noStrike" dirty="0">
                          <a:solidFill>
                            <a:srgbClr val="000000"/>
                          </a:solidFill>
                          <a:latin typeface="Calibri"/>
                        </a:rPr>
                        <a:t>2934</a:t>
                      </a:r>
                    </a:p>
                  </a:txBody>
                  <a:tcPr marL="9525" marR="9525" marT="9525" marB="0" anchor="ctr"/>
                </a:tc>
                <a:tc>
                  <a:txBody>
                    <a:bodyPr/>
                    <a:lstStyle/>
                    <a:p>
                      <a:pPr algn="ctr" fontAlgn="b"/>
                      <a:r>
                        <a:rPr lang="en-US" sz="1600" b="1" i="0" u="none" strike="noStrike" dirty="0">
                          <a:solidFill>
                            <a:srgbClr val="000000"/>
                          </a:solidFill>
                          <a:latin typeface="Calibri"/>
                        </a:rPr>
                        <a:t>92%</a:t>
                      </a:r>
                    </a:p>
                  </a:txBody>
                  <a:tcPr marL="9525" marR="9525" marT="9525" marB="0" anchor="ctr"/>
                </a:tc>
                <a:extLst>
                  <a:ext uri="{0D108BD9-81ED-4DB2-BD59-A6C34878D82A}">
                    <a16:rowId xmlns:a16="http://schemas.microsoft.com/office/drawing/2014/main" xmlns="" val="10001"/>
                  </a:ext>
                </a:extLst>
              </a:tr>
              <a:tr h="603943">
                <a:tc>
                  <a:txBody>
                    <a:bodyPr/>
                    <a:lstStyle/>
                    <a:p>
                      <a:pPr algn="ctr" fontAlgn="b"/>
                      <a:r>
                        <a:rPr lang="en-US" sz="1600" b="1" i="0" u="none" strike="noStrike" dirty="0">
                          <a:solidFill>
                            <a:srgbClr val="000000"/>
                          </a:solidFill>
                          <a:latin typeface="Calibri"/>
                        </a:rPr>
                        <a:t>Meghalaya</a:t>
                      </a:r>
                    </a:p>
                  </a:txBody>
                  <a:tcPr marL="9525" marR="9525" marT="9525" marB="0" anchor="ctr"/>
                </a:tc>
                <a:tc>
                  <a:txBody>
                    <a:bodyPr/>
                    <a:lstStyle/>
                    <a:p>
                      <a:pPr algn="ctr" fontAlgn="b"/>
                      <a:r>
                        <a:rPr lang="en-US" sz="1600" b="1" i="0" u="none" strike="noStrike" dirty="0">
                          <a:solidFill>
                            <a:srgbClr val="000000"/>
                          </a:solidFill>
                          <a:latin typeface="Calibri"/>
                        </a:rPr>
                        <a:t>11847</a:t>
                      </a:r>
                    </a:p>
                  </a:txBody>
                  <a:tcPr marL="9525" marR="9525" marT="9525" marB="0" anchor="ctr"/>
                </a:tc>
                <a:tc>
                  <a:txBody>
                    <a:bodyPr/>
                    <a:lstStyle/>
                    <a:p>
                      <a:pPr algn="ctr" fontAlgn="b"/>
                      <a:r>
                        <a:rPr lang="en-US" sz="1600" b="1" i="0" u="none" strike="noStrike" dirty="0">
                          <a:solidFill>
                            <a:srgbClr val="000000"/>
                          </a:solidFill>
                          <a:latin typeface="Calibri"/>
                        </a:rPr>
                        <a:t>11715</a:t>
                      </a:r>
                    </a:p>
                  </a:txBody>
                  <a:tcPr marL="9525" marR="9525" marT="9525" marB="0" anchor="ctr"/>
                </a:tc>
                <a:tc>
                  <a:txBody>
                    <a:bodyPr/>
                    <a:lstStyle/>
                    <a:p>
                      <a:pPr algn="ctr" fontAlgn="b"/>
                      <a:r>
                        <a:rPr lang="en-US" sz="1600" b="1" i="0" u="none" strike="noStrike" dirty="0">
                          <a:solidFill>
                            <a:srgbClr val="000000"/>
                          </a:solidFill>
                          <a:latin typeface="Calibri"/>
                        </a:rPr>
                        <a:t>99%</a:t>
                      </a:r>
                    </a:p>
                  </a:txBody>
                  <a:tcPr marL="9525" marR="9525" marT="9525" marB="0" anchor="ctr"/>
                </a:tc>
                <a:extLst>
                  <a:ext uri="{0D108BD9-81ED-4DB2-BD59-A6C34878D82A}">
                    <a16:rowId xmlns:a16="http://schemas.microsoft.com/office/drawing/2014/main" xmlns="" val="10002"/>
                  </a:ext>
                </a:extLst>
              </a:tr>
              <a:tr h="603943">
                <a:tc>
                  <a:txBody>
                    <a:bodyPr/>
                    <a:lstStyle/>
                    <a:p>
                      <a:pPr algn="ctr" fontAlgn="b"/>
                      <a:r>
                        <a:rPr lang="en-US" sz="1600" b="1" i="0" u="none" strike="noStrike" dirty="0">
                          <a:solidFill>
                            <a:srgbClr val="000000"/>
                          </a:solidFill>
                          <a:latin typeface="Calibri"/>
                        </a:rPr>
                        <a:t>Mizoram</a:t>
                      </a:r>
                      <a:r>
                        <a:rPr lang="en-US" sz="1600" b="1" i="0" u="none" strike="noStrike" baseline="0" dirty="0">
                          <a:solidFill>
                            <a:srgbClr val="000000"/>
                          </a:solidFill>
                          <a:latin typeface="Calibri"/>
                        </a:rPr>
                        <a:t>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a:solidFill>
                            <a:srgbClr val="000000"/>
                          </a:solidFill>
                          <a:latin typeface="Calibri"/>
                        </a:rPr>
                        <a:t>2532</a:t>
                      </a:r>
                    </a:p>
                  </a:txBody>
                  <a:tcPr marL="9525" marR="9525" marT="9525" marB="0" anchor="ctr"/>
                </a:tc>
                <a:tc>
                  <a:txBody>
                    <a:bodyPr/>
                    <a:lstStyle/>
                    <a:p>
                      <a:pPr algn="ctr" fontAlgn="b"/>
                      <a:r>
                        <a:rPr lang="en-US" sz="1600" b="1" i="0" u="none" strike="noStrike" dirty="0">
                          <a:solidFill>
                            <a:srgbClr val="000000"/>
                          </a:solidFill>
                          <a:latin typeface="Calibri"/>
                        </a:rPr>
                        <a:t>2532</a:t>
                      </a:r>
                    </a:p>
                  </a:txBody>
                  <a:tcPr marL="9525" marR="9525" marT="9525" marB="0" anchor="ctr"/>
                </a:tc>
                <a:tc>
                  <a:txBody>
                    <a:bodyPr/>
                    <a:lstStyle/>
                    <a:p>
                      <a:pPr algn="ctr" fontAlgn="b"/>
                      <a:r>
                        <a:rPr lang="en-US" sz="16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3"/>
                  </a:ext>
                </a:extLst>
              </a:tr>
              <a:tr h="809740">
                <a:tc>
                  <a:txBody>
                    <a:bodyPr/>
                    <a:lstStyle/>
                    <a:p>
                      <a:pPr algn="ctr" fontAlgn="b"/>
                      <a:r>
                        <a:rPr lang="en-US" sz="1600" b="1" i="0" u="none" strike="noStrike" dirty="0">
                          <a:solidFill>
                            <a:srgbClr val="000000"/>
                          </a:solidFill>
                          <a:latin typeface="Calibri"/>
                        </a:rPr>
                        <a:t>Nagaland</a:t>
                      </a:r>
                      <a:r>
                        <a:rPr lang="en-US" sz="1600" b="1" i="0" u="none" strike="noStrike" baseline="0" dirty="0">
                          <a:solidFill>
                            <a:srgbClr val="000000"/>
                          </a:solidFill>
                          <a:latin typeface="Calibri"/>
                        </a:rPr>
                        <a:t>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a:solidFill>
                            <a:srgbClr val="000000"/>
                          </a:solidFill>
                          <a:latin typeface="Calibri"/>
                        </a:rPr>
                        <a:t>2099</a:t>
                      </a:r>
                    </a:p>
                  </a:txBody>
                  <a:tcPr marL="9525" marR="9525" marT="9525" marB="0" anchor="ctr"/>
                </a:tc>
                <a:tc>
                  <a:txBody>
                    <a:bodyPr/>
                    <a:lstStyle/>
                    <a:p>
                      <a:pPr algn="ctr" fontAlgn="b"/>
                      <a:r>
                        <a:rPr lang="en-US" sz="1600" b="1" i="0" u="none" strike="noStrike" dirty="0">
                          <a:solidFill>
                            <a:srgbClr val="000000"/>
                          </a:solidFill>
                          <a:latin typeface="Calibri"/>
                        </a:rPr>
                        <a:t>2099</a:t>
                      </a:r>
                    </a:p>
                  </a:txBody>
                  <a:tcPr marL="9525" marR="9525" marT="9525" marB="0" anchor="ctr"/>
                </a:tc>
                <a:tc>
                  <a:txBody>
                    <a:bodyPr/>
                    <a:lstStyle/>
                    <a:p>
                      <a:pPr algn="ctr" fontAlgn="b"/>
                      <a:r>
                        <a:rPr lang="en-US" sz="16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4"/>
                  </a:ext>
                </a:extLst>
              </a:tr>
              <a:tr h="809740">
                <a:tc>
                  <a:txBody>
                    <a:bodyPr/>
                    <a:lstStyle/>
                    <a:p>
                      <a:pPr algn="ctr" fontAlgn="b"/>
                      <a:r>
                        <a:rPr lang="en-US" sz="1600" b="1" i="0" u="none" strike="noStrike" dirty="0">
                          <a:solidFill>
                            <a:srgbClr val="000000"/>
                          </a:solidFill>
                          <a:latin typeface="Calibri"/>
                        </a:rPr>
                        <a:t>Sikkim</a:t>
                      </a:r>
                    </a:p>
                  </a:txBody>
                  <a:tcPr marL="9525" marR="9525" marT="9525" marB="0" anchor="ctr"/>
                </a:tc>
                <a:tc>
                  <a:txBody>
                    <a:bodyPr/>
                    <a:lstStyle/>
                    <a:p>
                      <a:pPr algn="ctr" fontAlgn="b"/>
                      <a:r>
                        <a:rPr lang="en-US" sz="1600" b="1" i="0" u="none" strike="noStrike" dirty="0">
                          <a:solidFill>
                            <a:srgbClr val="000000"/>
                          </a:solidFill>
                          <a:latin typeface="Calibri"/>
                        </a:rPr>
                        <a:t>864</a:t>
                      </a:r>
                    </a:p>
                  </a:txBody>
                  <a:tcPr marL="9525" marR="9525" marT="9525" marB="0" anchor="ctr"/>
                </a:tc>
                <a:tc>
                  <a:txBody>
                    <a:bodyPr/>
                    <a:lstStyle/>
                    <a:p>
                      <a:pPr algn="ctr" fontAlgn="b"/>
                      <a:r>
                        <a:rPr lang="en-US" sz="1600" b="1" i="0" u="none" strike="noStrike" dirty="0">
                          <a:solidFill>
                            <a:srgbClr val="000000"/>
                          </a:solidFill>
                          <a:latin typeface="Calibri"/>
                        </a:rPr>
                        <a:t>868</a:t>
                      </a:r>
                    </a:p>
                  </a:txBody>
                  <a:tcPr marL="9525" marR="9525" marT="9525" marB="0" anchor="ctr"/>
                </a:tc>
                <a:tc>
                  <a:txBody>
                    <a:bodyPr/>
                    <a:lstStyle/>
                    <a:p>
                      <a:pPr algn="ctr" fontAlgn="b"/>
                      <a:r>
                        <a:rPr lang="en-US" sz="16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5"/>
                  </a:ext>
                </a:extLst>
              </a:tr>
              <a:tr h="809740">
                <a:tc>
                  <a:txBody>
                    <a:bodyPr/>
                    <a:lstStyle/>
                    <a:p>
                      <a:pPr algn="ctr" fontAlgn="b"/>
                      <a:r>
                        <a:rPr lang="en-US" sz="1600" b="1" i="0" u="none" strike="noStrike" dirty="0">
                          <a:solidFill>
                            <a:srgbClr val="000000"/>
                          </a:solidFill>
                          <a:latin typeface="Calibri"/>
                        </a:rPr>
                        <a:t>Tripura </a:t>
                      </a:r>
                    </a:p>
                  </a:txBody>
                  <a:tcPr marL="9525" marR="9525" marT="9525" marB="0" anchor="ctr"/>
                </a:tc>
                <a:tc>
                  <a:txBody>
                    <a:bodyPr/>
                    <a:lstStyle/>
                    <a:p>
                      <a:pPr algn="ctr" fontAlgn="b"/>
                      <a:r>
                        <a:rPr lang="en-US" sz="1600" b="1" i="0" u="none" strike="noStrike" dirty="0">
                          <a:solidFill>
                            <a:srgbClr val="000000"/>
                          </a:solidFill>
                          <a:latin typeface="Calibri"/>
                        </a:rPr>
                        <a:t>6568</a:t>
                      </a:r>
                    </a:p>
                  </a:txBody>
                  <a:tcPr marL="9525" marR="9525" marT="9525" marB="0" anchor="ctr"/>
                </a:tc>
                <a:tc>
                  <a:txBody>
                    <a:bodyPr/>
                    <a:lstStyle/>
                    <a:p>
                      <a:pPr algn="ctr" fontAlgn="b"/>
                      <a:r>
                        <a:rPr lang="en-US" sz="1600" b="1" i="0" u="none" strike="noStrike" dirty="0">
                          <a:solidFill>
                            <a:srgbClr val="000000"/>
                          </a:solidFill>
                          <a:latin typeface="Calibri"/>
                        </a:rPr>
                        <a:t>6529</a:t>
                      </a:r>
                    </a:p>
                  </a:txBody>
                  <a:tcPr marL="9525" marR="9525" marT="9525" marB="0" anchor="ctr"/>
                </a:tc>
                <a:tc>
                  <a:txBody>
                    <a:bodyPr/>
                    <a:lstStyle/>
                    <a:p>
                      <a:pPr algn="ctr" fontAlgn="b"/>
                      <a:r>
                        <a:rPr lang="en-US" sz="1600" b="1" i="0" u="none" strike="noStrike" dirty="0">
                          <a:solidFill>
                            <a:srgbClr val="000000"/>
                          </a:solidFill>
                          <a:latin typeface="Calibri"/>
                        </a:rPr>
                        <a:t>99%</a:t>
                      </a:r>
                    </a:p>
                  </a:txBody>
                  <a:tcPr marL="9525" marR="9525" marT="9525" marB="0" anchor="ctr"/>
                </a:tc>
                <a:extLst>
                  <a:ext uri="{0D108BD9-81ED-4DB2-BD59-A6C34878D82A}">
                    <a16:rowId xmlns:a16="http://schemas.microsoft.com/office/drawing/2014/main" xmlns="" val="10006"/>
                  </a:ext>
                </a:extLst>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E61A6405-B9ED-4943-AEA9-440934F7FF64}"/>
              </a:ext>
            </a:extLst>
          </p:cNvPr>
          <p:cNvGraphicFramePr>
            <a:graphicFrameLocks noGrp="1"/>
          </p:cNvGraphicFramePr>
          <p:nvPr>
            <p:ph idx="1"/>
            <p:extLst>
              <p:ext uri="{D42A27DB-BD31-4B8C-83A1-F6EECF244321}">
                <p14:modId xmlns:p14="http://schemas.microsoft.com/office/powerpoint/2010/main" val="2610521500"/>
              </p:ext>
            </p:extLst>
          </p:nvPr>
        </p:nvGraphicFramePr>
        <p:xfrm>
          <a:off x="251520" y="908720"/>
          <a:ext cx="8349528" cy="505994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xmlns="" id="{A39217FF-6C1A-4C7C-ADB3-B4B07E5577E3}"/>
              </a:ext>
            </a:extLst>
          </p:cNvPr>
          <p:cNvSpPr txBox="1">
            <a:spLocks/>
          </p:cNvSpPr>
          <p:nvPr/>
        </p:nvSpPr>
        <p:spPr>
          <a:xfrm>
            <a:off x="0" y="-71462"/>
            <a:ext cx="9144000" cy="666786"/>
          </a:xfrm>
          <a:prstGeom prst="rect">
            <a:avLst/>
          </a:prstGeom>
          <a:solidFill>
            <a:srgbClr val="558ED5"/>
          </a:solidFill>
          <a:ln>
            <a:noFill/>
          </a:ln>
        </p:spPr>
        <p:txBody>
          <a:bodyPr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IN" altLang="en-US" sz="3733" b="1" dirty="0">
                <a:solidFill>
                  <a:srgbClr val="FFFFFF"/>
                </a:solidFill>
                <a:latin typeface="Calibri" panose="020F0502020204030204" pitchFamily="34" charset="0"/>
                <a:ea typeface="+mn-ea"/>
                <a:cs typeface="+mn-cs"/>
              </a:rPr>
              <a:t>Status of implementation of MIS &amp; AMS </a:t>
            </a: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20</a:t>
            </a:fld>
            <a:endParaRPr lang="en-US" altLang="en-US"/>
          </a:p>
        </p:txBody>
      </p:sp>
    </p:spTree>
    <p:extLst>
      <p:ext uri="{BB962C8B-B14F-4D97-AF65-F5344CB8AC3E}">
        <p14:creationId xmlns:p14="http://schemas.microsoft.com/office/powerpoint/2010/main" val="56482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BCC3F-F61A-4505-BBBA-4BFCBF99A172}"/>
              </a:ext>
            </a:extLst>
          </p:cNvPr>
          <p:cNvSpPr>
            <a:spLocks noGrp="1"/>
          </p:cNvSpPr>
          <p:nvPr>
            <p:ph type="title"/>
          </p:nvPr>
        </p:nvSpPr>
        <p:spPr>
          <a:xfrm>
            <a:off x="0" y="-23"/>
            <a:ext cx="9144000" cy="1077218"/>
          </a:xfrm>
          <a:solidFill>
            <a:srgbClr val="558ED5"/>
          </a:solidFill>
          <a:ln>
            <a:noFill/>
          </a:ln>
        </p:spPr>
        <p:txBody>
          <a:bodyPr wrap="square" anchor="ctr">
            <a:spAutoFit/>
          </a:bodyPr>
          <a:lstStyle/>
          <a:p>
            <a:pPr eaLnBrk="1" hangingPunct="1"/>
            <a:r>
              <a:rPr lang="en-IN" altLang="en-US" sz="3200" b="1" dirty="0">
                <a:solidFill>
                  <a:srgbClr val="FFFFFF"/>
                </a:solidFill>
                <a:latin typeface="Calibri" panose="020F0502020204030204" pitchFamily="34" charset="0"/>
                <a:ea typeface="+mn-ea"/>
                <a:cs typeface="+mn-cs"/>
              </a:rPr>
              <a:t>Amendment for involvement of Centralized Kitchens only in urban areas. </a:t>
            </a:r>
          </a:p>
        </p:txBody>
      </p:sp>
      <p:sp>
        <p:nvSpPr>
          <p:cNvPr id="3" name="Content Placeholder 2">
            <a:extLst>
              <a:ext uri="{FF2B5EF4-FFF2-40B4-BE49-F238E27FC236}">
                <a16:creationId xmlns:a16="http://schemas.microsoft.com/office/drawing/2014/main" xmlns="" id="{0E4247DC-180D-4821-9F94-E19A54A635E3}"/>
              </a:ext>
            </a:extLst>
          </p:cNvPr>
          <p:cNvSpPr>
            <a:spLocks noGrp="1"/>
          </p:cNvSpPr>
          <p:nvPr>
            <p:ph idx="1"/>
          </p:nvPr>
        </p:nvSpPr>
        <p:spPr>
          <a:xfrm>
            <a:off x="228599" y="1302327"/>
            <a:ext cx="8510155" cy="5124018"/>
          </a:xfrm>
          <a:solidFill>
            <a:srgbClr val="CCECFF"/>
          </a:solidFill>
        </p:spPr>
        <p:txBody>
          <a:bodyPr>
            <a:normAutofit lnSpcReduction="10000"/>
          </a:bodyPr>
          <a:lstStyle/>
          <a:p>
            <a:pPr marL="0" indent="0">
              <a:buNone/>
            </a:pPr>
            <a:r>
              <a:rPr lang="en-IN" sz="2800" dirty="0"/>
              <a:t>Amendment of the Gazette of India notification dated 18</a:t>
            </a:r>
            <a:r>
              <a:rPr lang="en-IN" sz="2800" baseline="30000" dirty="0"/>
              <a:t>th</a:t>
            </a:r>
            <a:r>
              <a:rPr lang="en-IN" sz="2800" dirty="0"/>
              <a:t> April, 2019  stated that:</a:t>
            </a:r>
          </a:p>
          <a:p>
            <a:pPr marL="0" indent="0">
              <a:buNone/>
            </a:pPr>
            <a:endParaRPr lang="en-IN" sz="1050" dirty="0"/>
          </a:p>
          <a:p>
            <a:pPr marL="0" indent="0">
              <a:buNone/>
            </a:pPr>
            <a:r>
              <a:rPr lang="en-IN" sz="2800" dirty="0"/>
              <a:t>In the MDM Rules 2015, in rule 5 for sub-rule (2) the following sub-rule shall be substituted </a:t>
            </a:r>
          </a:p>
          <a:p>
            <a:pPr marL="0" indent="0" algn="just">
              <a:buNone/>
            </a:pPr>
            <a:r>
              <a:rPr lang="en-IN" sz="2800" dirty="0">
                <a:latin typeface="Batang" panose="02030600000101010101" pitchFamily="18" charset="-127"/>
                <a:ea typeface="Batang" panose="02030600000101010101" pitchFamily="18" charset="-127"/>
              </a:rPr>
              <a:t>“(2) Every school shall have the facility for cooking meal in hygienic manner. Schools in urban areas may use the facility of centralized kitchens for cooking meals wherever required in accordance with the guidelines issued by the Central Government and the meal shall be served to the children at respected school only”  </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21</a:t>
            </a:fld>
            <a:endParaRPr lang="en-US" altLang="en-US"/>
          </a:p>
        </p:txBody>
      </p:sp>
    </p:spTree>
    <p:extLst>
      <p:ext uri="{BB962C8B-B14F-4D97-AF65-F5344CB8AC3E}">
        <p14:creationId xmlns:p14="http://schemas.microsoft.com/office/powerpoint/2010/main" val="124983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B45EB8C1-582E-4B7A-8D5C-2A20E67D9283}"/>
              </a:ext>
            </a:extLst>
          </p:cNvPr>
          <p:cNvGraphicFramePr>
            <a:graphicFrameLocks noGrp="1"/>
          </p:cNvGraphicFramePr>
          <p:nvPr>
            <p:ph idx="1"/>
            <p:extLst>
              <p:ext uri="{D42A27DB-BD31-4B8C-83A1-F6EECF244321}">
                <p14:modId xmlns:p14="http://schemas.microsoft.com/office/powerpoint/2010/main" val="3373223934"/>
              </p:ext>
            </p:extLst>
          </p:nvPr>
        </p:nvGraphicFramePr>
        <p:xfrm>
          <a:off x="280555" y="1080656"/>
          <a:ext cx="8198428" cy="4877040"/>
        </p:xfrm>
        <a:graphic>
          <a:graphicData uri="http://schemas.openxmlformats.org/drawingml/2006/table">
            <a:tbl>
              <a:tblPr firstRow="1" bandRow="1">
                <a:tableStyleId>{5C22544A-7EE6-4342-B048-85BDC9FD1C3A}</a:tableStyleId>
              </a:tblPr>
              <a:tblGrid>
                <a:gridCol w="4099214">
                  <a:extLst>
                    <a:ext uri="{9D8B030D-6E8A-4147-A177-3AD203B41FA5}">
                      <a16:colId xmlns:a16="http://schemas.microsoft.com/office/drawing/2014/main" xmlns="" val="384371327"/>
                    </a:ext>
                  </a:extLst>
                </a:gridCol>
                <a:gridCol w="4099214">
                  <a:extLst>
                    <a:ext uri="{9D8B030D-6E8A-4147-A177-3AD203B41FA5}">
                      <a16:colId xmlns:a16="http://schemas.microsoft.com/office/drawing/2014/main" xmlns="" val="4194860257"/>
                    </a:ext>
                  </a:extLst>
                </a:gridCol>
              </a:tblGrid>
              <a:tr h="920121">
                <a:tc>
                  <a:txBody>
                    <a:bodyPr/>
                    <a:lstStyle/>
                    <a:p>
                      <a:pPr algn="ctr"/>
                      <a:r>
                        <a:rPr lang="en-IN" sz="2400" dirty="0">
                          <a:latin typeface="Century" panose="02040604050505020304" pitchFamily="18" charset="0"/>
                        </a:rPr>
                        <a:t>Name of State</a:t>
                      </a:r>
                    </a:p>
                  </a:txBody>
                  <a:tcPr marL="68580" marR="68580"/>
                </a:tc>
                <a:tc>
                  <a:txBody>
                    <a:bodyPr/>
                    <a:lstStyle/>
                    <a:p>
                      <a:pPr algn="ctr"/>
                      <a:r>
                        <a:rPr lang="en-IN" sz="2400" dirty="0">
                          <a:latin typeface="Century" panose="02040604050505020304" pitchFamily="18" charset="0"/>
                        </a:rPr>
                        <a:t>Delay in release of fund </a:t>
                      </a:r>
                      <a:r>
                        <a:rPr lang="en-IN" sz="2400">
                          <a:latin typeface="Century" panose="02040604050505020304" pitchFamily="18" charset="0"/>
                        </a:rPr>
                        <a:t>from </a:t>
                      </a:r>
                    </a:p>
                    <a:p>
                      <a:pPr algn="ctr"/>
                      <a:r>
                        <a:rPr lang="en-IN" sz="2400">
                          <a:latin typeface="Century" panose="02040604050505020304" pitchFamily="18" charset="0"/>
                        </a:rPr>
                        <a:t>State </a:t>
                      </a:r>
                      <a:r>
                        <a:rPr lang="en-IN" sz="2400" dirty="0">
                          <a:latin typeface="Century" panose="02040604050505020304" pitchFamily="18" charset="0"/>
                        </a:rPr>
                        <a:t>to District / School</a:t>
                      </a:r>
                    </a:p>
                  </a:txBody>
                  <a:tcPr marL="68580" marR="68580"/>
                </a:tc>
                <a:extLst>
                  <a:ext uri="{0D108BD9-81ED-4DB2-BD59-A6C34878D82A}">
                    <a16:rowId xmlns:a16="http://schemas.microsoft.com/office/drawing/2014/main" xmlns="" val="1109545805"/>
                  </a:ext>
                </a:extLst>
              </a:tr>
              <a:tr h="614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Arunachal Pradesh</a:t>
                      </a:r>
                    </a:p>
                  </a:txBody>
                  <a:tcPr marL="9525" marR="9525" marT="9525" marB="0" anchor="ctr"/>
                </a:tc>
                <a:tc>
                  <a:txBody>
                    <a:bodyPr/>
                    <a:lstStyle/>
                    <a:p>
                      <a:pPr algn="ctr"/>
                      <a:r>
                        <a:rPr lang="en-IN" sz="2400" dirty="0">
                          <a:latin typeface="Century" panose="02040604050505020304" pitchFamily="18" charset="0"/>
                        </a:rPr>
                        <a:t>6 months</a:t>
                      </a:r>
                    </a:p>
                  </a:txBody>
                  <a:tcPr marL="68580" marR="68580"/>
                </a:tc>
                <a:extLst>
                  <a:ext uri="{0D108BD9-81ED-4DB2-BD59-A6C34878D82A}">
                    <a16:rowId xmlns:a16="http://schemas.microsoft.com/office/drawing/2014/main" xmlns="" val="589091441"/>
                  </a:ext>
                </a:extLst>
              </a:tr>
              <a:tr h="614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Meghalaya</a:t>
                      </a:r>
                    </a:p>
                  </a:txBody>
                  <a:tcPr marL="9525" marR="9525" marT="9525" marB="0" anchor="ctr"/>
                </a:tc>
                <a:tc>
                  <a:txBody>
                    <a:bodyPr/>
                    <a:lstStyle/>
                    <a:p>
                      <a:pPr algn="ctr"/>
                      <a:r>
                        <a:rPr lang="en-IN" sz="2400" dirty="0">
                          <a:latin typeface="Century" panose="02040604050505020304" pitchFamily="18" charset="0"/>
                        </a:rPr>
                        <a:t>Timely</a:t>
                      </a:r>
                    </a:p>
                  </a:txBody>
                  <a:tcPr marL="68580" marR="68580"/>
                </a:tc>
                <a:extLst>
                  <a:ext uri="{0D108BD9-81ED-4DB2-BD59-A6C34878D82A}">
                    <a16:rowId xmlns:a16="http://schemas.microsoft.com/office/drawing/2014/main" xmlns="" val="2638280012"/>
                  </a:ext>
                </a:extLst>
              </a:tr>
              <a:tr h="614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Mizoram </a:t>
                      </a:r>
                    </a:p>
                  </a:txBody>
                  <a:tcPr marL="9525" marR="9525" marT="9525" marB="0" anchor="ctr"/>
                </a:tc>
                <a:tc>
                  <a:txBody>
                    <a:bodyPr/>
                    <a:lstStyle/>
                    <a:p>
                      <a:pPr algn="ctr"/>
                      <a:r>
                        <a:rPr lang="en-IN" sz="2400" dirty="0">
                          <a:latin typeface="Century" panose="02040604050505020304" pitchFamily="18" charset="0"/>
                        </a:rPr>
                        <a:t>3 months</a:t>
                      </a:r>
                    </a:p>
                  </a:txBody>
                  <a:tcPr marL="68580" marR="68580"/>
                </a:tc>
                <a:extLst>
                  <a:ext uri="{0D108BD9-81ED-4DB2-BD59-A6C34878D82A}">
                    <a16:rowId xmlns:a16="http://schemas.microsoft.com/office/drawing/2014/main" xmlns="" val="3094008271"/>
                  </a:ext>
                </a:extLst>
              </a:tr>
              <a:tr h="614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Nagaland </a:t>
                      </a:r>
                    </a:p>
                  </a:txBody>
                  <a:tcPr marL="9525" marR="9525" marT="9525" marB="0" anchor="ctr"/>
                </a:tc>
                <a:tc>
                  <a:txBody>
                    <a:bodyPr/>
                    <a:lstStyle/>
                    <a:p>
                      <a:pPr algn="ctr"/>
                      <a:r>
                        <a:rPr lang="en-IN" sz="2400" dirty="0">
                          <a:latin typeface="Century" panose="02040604050505020304" pitchFamily="18" charset="0"/>
                        </a:rPr>
                        <a:t>2 months</a:t>
                      </a:r>
                    </a:p>
                  </a:txBody>
                  <a:tcPr marL="68580" marR="68580"/>
                </a:tc>
                <a:extLst>
                  <a:ext uri="{0D108BD9-81ED-4DB2-BD59-A6C34878D82A}">
                    <a16:rowId xmlns:a16="http://schemas.microsoft.com/office/drawing/2014/main" xmlns="" val="1536020495"/>
                  </a:ext>
                </a:extLst>
              </a:tr>
              <a:tr h="614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Sikkim</a:t>
                      </a:r>
                    </a:p>
                  </a:txBody>
                  <a:tcPr marL="9525" marR="9525" marT="9525" marB="0" anchor="ctr"/>
                </a:tc>
                <a:tc>
                  <a:txBody>
                    <a:bodyPr/>
                    <a:lstStyle/>
                    <a:p>
                      <a:pPr algn="ctr"/>
                      <a:r>
                        <a:rPr lang="en-IN" sz="2400" dirty="0">
                          <a:latin typeface="Century" panose="02040604050505020304" pitchFamily="18" charset="0"/>
                        </a:rPr>
                        <a:t>1</a:t>
                      </a:r>
                      <a:r>
                        <a:rPr lang="en-IN" sz="2400" baseline="0" dirty="0">
                          <a:latin typeface="Century" panose="02040604050505020304" pitchFamily="18" charset="0"/>
                        </a:rPr>
                        <a:t> </a:t>
                      </a:r>
                      <a:r>
                        <a:rPr lang="en-IN" sz="2400" dirty="0">
                          <a:latin typeface="Century" panose="02040604050505020304" pitchFamily="18" charset="0"/>
                        </a:rPr>
                        <a:t>month</a:t>
                      </a:r>
                    </a:p>
                  </a:txBody>
                  <a:tcPr marL="68580" marR="68580"/>
                </a:tc>
                <a:extLst>
                  <a:ext uri="{0D108BD9-81ED-4DB2-BD59-A6C34878D82A}">
                    <a16:rowId xmlns:a16="http://schemas.microsoft.com/office/drawing/2014/main" xmlns="" val="3731176682"/>
                  </a:ext>
                </a:extLst>
              </a:tr>
              <a:tr h="614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Tripura </a:t>
                      </a:r>
                    </a:p>
                  </a:txBody>
                  <a:tcPr marL="9525" marR="9525" marT="9525" marB="0" anchor="ctr"/>
                </a:tc>
                <a:tc>
                  <a:txBody>
                    <a:bodyPr/>
                    <a:lstStyle/>
                    <a:p>
                      <a:pPr algn="ctr"/>
                      <a:r>
                        <a:rPr lang="en-IN" sz="2400" dirty="0">
                          <a:latin typeface="Century" panose="02040604050505020304" pitchFamily="18" charset="0"/>
                        </a:rPr>
                        <a:t>1 month</a:t>
                      </a:r>
                    </a:p>
                  </a:txBody>
                  <a:tcPr marL="68580" marR="68580"/>
                </a:tc>
                <a:extLst>
                  <a:ext uri="{0D108BD9-81ED-4DB2-BD59-A6C34878D82A}">
                    <a16:rowId xmlns:a16="http://schemas.microsoft.com/office/drawing/2014/main" xmlns="" val="3393026174"/>
                  </a:ext>
                </a:extLst>
              </a:tr>
            </a:tbl>
          </a:graphicData>
        </a:graphic>
      </p:graphicFrame>
      <p:sp>
        <p:nvSpPr>
          <p:cNvPr id="4" name="Title 1">
            <a:extLst>
              <a:ext uri="{FF2B5EF4-FFF2-40B4-BE49-F238E27FC236}">
                <a16:creationId xmlns:a16="http://schemas.microsoft.com/office/drawing/2014/main" xmlns="" id="{4540F264-25A8-42B5-A89E-5BB9874A2121}"/>
              </a:ext>
            </a:extLst>
          </p:cNvPr>
          <p:cNvSpPr txBox="1">
            <a:spLocks/>
          </p:cNvSpPr>
          <p:nvPr/>
        </p:nvSpPr>
        <p:spPr>
          <a:xfrm>
            <a:off x="0" y="1"/>
            <a:ext cx="9144000" cy="535531"/>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IN" altLang="en-US" sz="3200" b="1" dirty="0">
                <a:solidFill>
                  <a:srgbClr val="FFFFFF"/>
                </a:solidFill>
                <a:latin typeface="Calibri" panose="020F0502020204030204" pitchFamily="34" charset="0"/>
                <a:ea typeface="+mn-ea"/>
                <a:cs typeface="+mn-cs"/>
              </a:rPr>
              <a:t>    Status of flow of funds from State to school </a:t>
            </a:r>
          </a:p>
        </p:txBody>
      </p:sp>
      <p:sp>
        <p:nvSpPr>
          <p:cNvPr id="6" name="Slide Number Placeholder 5"/>
          <p:cNvSpPr>
            <a:spLocks noGrp="1"/>
          </p:cNvSpPr>
          <p:nvPr>
            <p:ph type="sldNum" sz="quarter" idx="12"/>
          </p:nvPr>
        </p:nvSpPr>
        <p:spPr/>
        <p:txBody>
          <a:bodyPr/>
          <a:lstStyle/>
          <a:p>
            <a:pPr>
              <a:defRPr/>
            </a:pPr>
            <a:fld id="{46F3BE95-97FB-4365-8910-1F7DB99A68FF}" type="slidenum">
              <a:rPr lang="en-US" altLang="en-US" smtClean="0"/>
              <a:pPr>
                <a:defRPr/>
              </a:pPr>
              <a:t>22</a:t>
            </a:fld>
            <a:endParaRPr lang="en-US" altLang="en-US"/>
          </a:p>
        </p:txBody>
      </p:sp>
    </p:spTree>
    <p:extLst>
      <p:ext uri="{BB962C8B-B14F-4D97-AF65-F5344CB8AC3E}">
        <p14:creationId xmlns:p14="http://schemas.microsoft.com/office/powerpoint/2010/main" val="418468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23</a:t>
            </a:fld>
            <a:endParaRPr lang="en-US" altLang="en-US"/>
          </a:p>
        </p:txBody>
      </p:sp>
      <p:pic>
        <p:nvPicPr>
          <p:cNvPr id="97282" name="Picture 2"/>
          <p:cNvPicPr>
            <a:picLocks noChangeAspect="1" noChangeArrowheads="1"/>
          </p:cNvPicPr>
          <p:nvPr/>
        </p:nvPicPr>
        <p:blipFill>
          <a:blip r:embed="rId2"/>
          <a:srcRect l="8854" r="8333"/>
          <a:stretch>
            <a:fillRect/>
          </a:stretch>
        </p:blipFill>
        <p:spPr bwMode="auto">
          <a:xfrm>
            <a:off x="714348" y="928670"/>
            <a:ext cx="7572428" cy="5714999"/>
          </a:xfrm>
          <a:prstGeom prst="rect">
            <a:avLst/>
          </a:prstGeom>
          <a:noFill/>
          <a:ln w="9525">
            <a:noFill/>
            <a:miter lim="800000"/>
            <a:headEnd/>
            <a:tailEnd/>
          </a:ln>
          <a:effectLst/>
        </p:spPr>
      </p:pic>
      <p:sp>
        <p:nvSpPr>
          <p:cNvPr id="6" name="Title 1">
            <a:extLst>
              <a:ext uri="{FF2B5EF4-FFF2-40B4-BE49-F238E27FC236}">
                <a16:creationId xmlns:a16="http://schemas.microsoft.com/office/drawing/2014/main" xmlns="" id="{BF7CA78A-287A-4B36-815A-3981BDC5A878}"/>
              </a:ext>
            </a:extLst>
          </p:cNvPr>
          <p:cNvSpPr>
            <a:spLocks noGrp="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800" b="1" dirty="0" err="1">
                <a:solidFill>
                  <a:srgbClr val="FFFFFF"/>
                </a:solidFill>
                <a:latin typeface="Calibri" panose="020F0502020204030204" pitchFamily="34" charset="0"/>
                <a:ea typeface="+mj-ea"/>
                <a:cs typeface="+mj-cs"/>
              </a:rPr>
              <a:t>Social Audit- Mid Day Meal Scheme</a:t>
            </a:r>
          </a:p>
        </p:txBody>
      </p:sp>
      <p:sp>
        <p:nvSpPr>
          <p:cNvPr id="2" name="TextBox 1"/>
          <p:cNvSpPr txBox="1">
            <a:spLocks noChangeArrowheads="1"/>
          </p:cNvSpPr>
          <p:nvPr/>
        </p:nvSpPr>
        <p:spPr bwMode="auto">
          <a:xfrm>
            <a:off x="228599" y="857233"/>
            <a:ext cx="8763001" cy="4401205"/>
          </a:xfrm>
          <a:prstGeom prst="rect">
            <a:avLst/>
          </a:prstGeom>
          <a:noFill/>
          <a:ln>
            <a:noFill/>
          </a:ln>
        </p:spPr>
        <p:txBody>
          <a:bodyPr wrap="square">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algn="just"/>
            <a:r>
              <a:rPr lang="en-US" sz="2000" b="1" dirty="0">
                <a:solidFill>
                  <a:srgbClr val="000000"/>
                </a:solidFill>
                <a:latin typeface="Times New Roman" pitchFamily="18" charset="0"/>
                <a:cs typeface="Times New Roman" pitchFamily="18" charset="0"/>
              </a:rPr>
              <a:t>“Social audit" </a:t>
            </a:r>
            <a:r>
              <a:rPr lang="en-US" sz="2000" dirty="0">
                <a:solidFill>
                  <a:srgbClr val="000000"/>
                </a:solidFill>
                <a:latin typeface="Times New Roman" pitchFamily="18" charset="0"/>
                <a:cs typeface="Times New Roman" pitchFamily="18" charset="0"/>
              </a:rPr>
              <a:t>means the process in which people collectively monitor and evaluate the planning and implementation of a programme or scheme.</a:t>
            </a:r>
          </a:p>
          <a:p>
            <a:pPr algn="just"/>
            <a:endParaRPr lang="en-US" sz="2000" dirty="0">
              <a:solidFill>
                <a:srgbClr val="000000"/>
              </a:solidFill>
              <a:latin typeface="Times New Roman" pitchFamily="18" charset="0"/>
              <a:cs typeface="Times New Roman" pitchFamily="18" charset="0"/>
            </a:endParaRPr>
          </a:p>
          <a:p>
            <a:pPr algn="just">
              <a:buFont typeface="Wingdings" panose="05000000000000000000" pitchFamily="2" charset="2"/>
              <a:buChar char="v"/>
            </a:pPr>
            <a:r>
              <a:rPr lang="en-IN" sz="2000" b="1" dirty="0">
                <a:solidFill>
                  <a:srgbClr val="000000"/>
                </a:solidFill>
                <a:latin typeface="Times New Roman" pitchFamily="18" charset="0"/>
                <a:ea typeface="Times New Roman"/>
                <a:cs typeface="Times New Roman" pitchFamily="18" charset="0"/>
              </a:rPr>
              <a:t>Importance: </a:t>
            </a:r>
          </a:p>
          <a:p>
            <a:pPr lvl="1" algn="just">
              <a:buFont typeface="Arial" pitchFamily="34" charset="0"/>
              <a:buChar char="•"/>
            </a:pPr>
            <a:r>
              <a:rPr lang="en-IN" sz="2000" dirty="0">
                <a:solidFill>
                  <a:srgbClr val="000000"/>
                </a:solidFill>
                <a:latin typeface="Times New Roman" pitchFamily="18" charset="0"/>
                <a:ea typeface="Times New Roman"/>
                <a:cs typeface="Times New Roman" pitchFamily="18" charset="0"/>
              </a:rPr>
              <a:t>Helps to ensure accountability and participation of all the stakeholders in the implementation of Mid Day Meal Scheme </a:t>
            </a:r>
          </a:p>
          <a:p>
            <a:pPr lvl="1" algn="just">
              <a:buFont typeface="Arial" pitchFamily="34" charset="0"/>
              <a:buChar char="•"/>
            </a:pPr>
            <a:r>
              <a:rPr lang="en-US" sz="2000" dirty="0">
                <a:solidFill>
                  <a:srgbClr val="000000"/>
                </a:solidFill>
                <a:latin typeface="Times New Roman" pitchFamily="18" charset="0"/>
                <a:ea typeface="Times New Roman"/>
                <a:cs typeface="Times New Roman" pitchFamily="18" charset="0"/>
              </a:rPr>
              <a:t>It creates a sense of ownership and increases the reach of the scheme up to the beneficiaries.</a:t>
            </a:r>
          </a:p>
          <a:p>
            <a:pPr lvl="1" algn="just">
              <a:buFont typeface="Arial" pitchFamily="34" charset="0"/>
              <a:buChar char="•"/>
            </a:pPr>
            <a:r>
              <a:rPr lang="en-US" sz="2000" dirty="0">
                <a:solidFill>
                  <a:srgbClr val="000000"/>
                </a:solidFill>
                <a:latin typeface="Times New Roman" pitchFamily="18" charset="0"/>
                <a:ea typeface="Times New Roman"/>
                <a:cs typeface="Times New Roman" pitchFamily="18" charset="0"/>
              </a:rPr>
              <a:t>Social audit  enables the State Governments to identify and resolve gaps in the implementation of Mid Day meal Scheme.</a:t>
            </a:r>
          </a:p>
          <a:p>
            <a:pPr lvl="1" algn="just">
              <a:buFont typeface="Arial" pitchFamily="34" charset="0"/>
              <a:buChar char="•"/>
            </a:pPr>
            <a:endParaRPr lang="en-US" sz="2000" dirty="0">
              <a:solidFill>
                <a:srgbClr val="000000"/>
              </a:solidFill>
              <a:latin typeface="Times New Roman" pitchFamily="18" charset="0"/>
              <a:ea typeface="Times New Roman"/>
              <a:cs typeface="Times New Roman" pitchFamily="18" charset="0"/>
            </a:endParaRPr>
          </a:p>
          <a:p>
            <a:pPr marL="0" lvl="1" algn="just">
              <a:buFont typeface="Wingdings" panose="05000000000000000000" pitchFamily="2" charset="2"/>
              <a:buChar char="v"/>
            </a:pPr>
            <a:r>
              <a:rPr lang="en-IN" sz="2000" b="1" dirty="0">
                <a:solidFill>
                  <a:srgbClr val="000000"/>
                </a:solidFill>
                <a:latin typeface="Times New Roman" pitchFamily="18" charset="0"/>
                <a:ea typeface="Times New Roman"/>
                <a:cs typeface="Times New Roman" pitchFamily="18" charset="0"/>
              </a:rPr>
              <a:t>Status :</a:t>
            </a:r>
          </a:p>
          <a:p>
            <a:pPr lvl="1" algn="just">
              <a:buFont typeface="Arial" pitchFamily="34" charset="0"/>
              <a:buChar char="•"/>
            </a:pPr>
            <a:r>
              <a:rPr lang="en-IN" sz="2000" dirty="0">
                <a:solidFill>
                  <a:srgbClr val="000000"/>
                </a:solidFill>
                <a:latin typeface="Times New Roman" pitchFamily="18" charset="0"/>
                <a:ea typeface="Times New Roman"/>
                <a:cs typeface="Times New Roman" pitchFamily="18" charset="0"/>
              </a:rPr>
              <a:t>Social Audit carried out in Uttarakhand and Tripura in 2018-19. </a:t>
            </a:r>
            <a:endParaRPr lang="en-US" sz="2000" dirty="0">
              <a:solidFill>
                <a:srgbClr val="000000"/>
              </a:solidFill>
              <a:latin typeface="Times New Roman" pitchFamily="18" charset="0"/>
              <a:cs typeface="Times New Roman" pitchFamily="18" charset="0"/>
            </a:endParaRPr>
          </a:p>
          <a:p>
            <a:endParaRPr lang="en-US" sz="2000" dirty="0">
              <a:solidFill>
                <a:srgbClr val="000000"/>
              </a:solidFill>
            </a:endParaRPr>
          </a:p>
        </p:txBody>
      </p:sp>
      <p:sp>
        <p:nvSpPr>
          <p:cNvPr id="4" name="TextBox 3"/>
          <p:cNvSpPr txBox="1"/>
          <p:nvPr/>
        </p:nvSpPr>
        <p:spPr>
          <a:xfrm>
            <a:off x="785786" y="5357826"/>
            <a:ext cx="6858000" cy="954107"/>
          </a:xfrm>
          <a:prstGeom prst="rect">
            <a:avLst/>
          </a:prstGeom>
          <a:noFill/>
        </p:spPr>
        <p:txBody>
          <a:bodyPr wrap="square" rtlCol="0">
            <a:spAutoFit/>
          </a:bodyPr>
          <a:lstStyle/>
          <a:p>
            <a:pPr algn="ctr" fontAlgn="base">
              <a:spcBef>
                <a:spcPct val="0"/>
              </a:spcBef>
              <a:spcAft>
                <a:spcPct val="0"/>
              </a:spcAft>
            </a:pPr>
            <a:r>
              <a:rPr lang="en-US" sz="2800" b="1" i="1" dirty="0">
                <a:solidFill>
                  <a:schemeClr val="accent6"/>
                </a:solidFill>
                <a:latin typeface="Angsana New" pitchFamily="18" charset="-34"/>
                <a:cs typeface="Angsana New" pitchFamily="18" charset="-34"/>
              </a:rPr>
              <a:t>Social intervention for Community Participation under MDMS </a:t>
            </a:r>
          </a:p>
          <a:p>
            <a:pPr algn="ctr"/>
            <a:endParaRPr lang="en-US" sz="2800" b="1" dirty="0">
              <a:solidFill>
                <a:schemeClr val="accent6"/>
              </a:solidFill>
            </a:endParaRP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24</a:t>
            </a:fld>
            <a:endParaRPr lang="en-US" altLang="en-US"/>
          </a:p>
        </p:txBody>
      </p:sp>
    </p:spTree>
    <p:extLst>
      <p:ext uri="{BB962C8B-B14F-4D97-AF65-F5344CB8AC3E}">
        <p14:creationId xmlns:p14="http://schemas.microsoft.com/office/powerpoint/2010/main" val="7459296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8020"/>
            <a:ext cx="9144000" cy="639534"/>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defRPr/>
            </a:pPr>
            <a:r>
              <a:rPr lang="en-US" altLang="en-US" sz="2800" b="1" dirty="0">
                <a:solidFill>
                  <a:srgbClr val="FFFFFF"/>
                </a:solidFill>
                <a:latin typeface="Calibri" panose="020F0502020204030204" pitchFamily="34" charset="0"/>
                <a:ea typeface="+mj-ea"/>
                <a:cs typeface="+mj-cs"/>
              </a:rPr>
              <a:t>Recommendations</a:t>
            </a:r>
          </a:p>
        </p:txBody>
      </p:sp>
      <p:sp>
        <p:nvSpPr>
          <p:cNvPr id="27652"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6" name="Table 5"/>
          <p:cNvGraphicFramePr>
            <a:graphicFrameLocks noGrp="1"/>
          </p:cNvGraphicFramePr>
          <p:nvPr>
            <p:extLst>
              <p:ext uri="{D42A27DB-BD31-4B8C-83A1-F6EECF244321}">
                <p14:modId xmlns:p14="http://schemas.microsoft.com/office/powerpoint/2010/main" val="113755463"/>
              </p:ext>
            </p:extLst>
          </p:nvPr>
        </p:nvGraphicFramePr>
        <p:xfrm>
          <a:off x="266700" y="1060886"/>
          <a:ext cx="8610599" cy="4960402"/>
        </p:xfrm>
        <a:graphic>
          <a:graphicData uri="http://schemas.openxmlformats.org/drawingml/2006/table">
            <a:tbl>
              <a:tblPr>
                <a:tableStyleId>{8A107856-5554-42FB-B03E-39F5DBC370BA}</a:tableStyleId>
              </a:tblPr>
              <a:tblGrid>
                <a:gridCol w="714666">
                  <a:extLst>
                    <a:ext uri="{9D8B030D-6E8A-4147-A177-3AD203B41FA5}">
                      <a16:colId xmlns:a16="http://schemas.microsoft.com/office/drawing/2014/main" xmlns="" val="20000"/>
                    </a:ext>
                  </a:extLst>
                </a:gridCol>
                <a:gridCol w="2208199">
                  <a:extLst>
                    <a:ext uri="{9D8B030D-6E8A-4147-A177-3AD203B41FA5}">
                      <a16:colId xmlns:a16="http://schemas.microsoft.com/office/drawing/2014/main" xmlns="" val="20001"/>
                    </a:ext>
                  </a:extLst>
                </a:gridCol>
                <a:gridCol w="2053904">
                  <a:extLst>
                    <a:ext uri="{9D8B030D-6E8A-4147-A177-3AD203B41FA5}">
                      <a16:colId xmlns:a16="http://schemas.microsoft.com/office/drawing/2014/main" xmlns="" val="20002"/>
                    </a:ext>
                  </a:extLst>
                </a:gridCol>
                <a:gridCol w="1816915">
                  <a:extLst>
                    <a:ext uri="{9D8B030D-6E8A-4147-A177-3AD203B41FA5}">
                      <a16:colId xmlns:a16="http://schemas.microsoft.com/office/drawing/2014/main" xmlns="" val="20003"/>
                    </a:ext>
                  </a:extLst>
                </a:gridCol>
                <a:gridCol w="1816915">
                  <a:extLst>
                    <a:ext uri="{9D8B030D-6E8A-4147-A177-3AD203B41FA5}">
                      <a16:colId xmlns:a16="http://schemas.microsoft.com/office/drawing/2014/main" xmlns="" val="20004"/>
                    </a:ext>
                  </a:extLst>
                </a:gridCol>
              </a:tblGrid>
              <a:tr h="1311959">
                <a:tc>
                  <a:txBody>
                    <a:bodyPr/>
                    <a:lstStyle/>
                    <a:p>
                      <a:pPr marL="0" marR="0" algn="ctr">
                        <a:spcBef>
                          <a:spcPts val="0"/>
                        </a:spcBef>
                        <a:spcAft>
                          <a:spcPts val="0"/>
                        </a:spcAft>
                      </a:pPr>
                      <a:r>
                        <a:rPr lang="en-US" sz="1600" b="1" dirty="0"/>
                        <a:t>S. No</a:t>
                      </a:r>
                      <a:endParaRPr lang="en-US" sz="16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1" dirty="0"/>
                        <a:t>State</a:t>
                      </a:r>
                      <a:endParaRPr lang="en-US" sz="16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1" dirty="0"/>
                        <a:t>PAB Approval for </a:t>
                      </a:r>
                      <a:r>
                        <a:rPr lang="en-US" sz="1600" b="1" baseline="0" dirty="0"/>
                        <a:t> FY 2018-19 </a:t>
                      </a:r>
                    </a:p>
                    <a:p>
                      <a:pPr marL="0" marR="0" algn="ctr">
                        <a:spcBef>
                          <a:spcPts val="0"/>
                        </a:spcBef>
                        <a:spcAft>
                          <a:spcPts val="0"/>
                        </a:spcAft>
                      </a:pPr>
                      <a:r>
                        <a:rPr lang="en-US" sz="1600" b="1" baseline="0" dirty="0"/>
                        <a:t>(</a:t>
                      </a:r>
                      <a:r>
                        <a:rPr lang="en-US" sz="1600" b="1" baseline="0" dirty="0" err="1"/>
                        <a:t>Rs</a:t>
                      </a:r>
                      <a:r>
                        <a:rPr lang="en-US" sz="1600" b="1" baseline="0" dirty="0"/>
                        <a:t>. in Lakhs)</a:t>
                      </a:r>
                      <a:endParaRPr lang="en-US" sz="16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1" dirty="0"/>
                        <a:t>Proposal</a:t>
                      </a:r>
                      <a:r>
                        <a:rPr lang="en-US" sz="1600" b="1" baseline="0" dirty="0"/>
                        <a:t> for </a:t>
                      </a:r>
                    </a:p>
                    <a:p>
                      <a:pPr marL="0" marR="0" algn="ctr">
                        <a:spcBef>
                          <a:spcPts val="0"/>
                        </a:spcBef>
                        <a:spcAft>
                          <a:spcPts val="0"/>
                        </a:spcAft>
                      </a:pPr>
                      <a:r>
                        <a:rPr lang="en-US" sz="1600" b="1" baseline="0" dirty="0"/>
                        <a:t>FY 2019-20   </a:t>
                      </a:r>
                    </a:p>
                    <a:p>
                      <a:pPr marL="0" marR="0" algn="ctr">
                        <a:spcBef>
                          <a:spcPts val="0"/>
                        </a:spcBef>
                        <a:spcAft>
                          <a:spcPts val="0"/>
                        </a:spcAft>
                      </a:pPr>
                      <a:r>
                        <a:rPr lang="en-US" sz="1600" b="1" dirty="0"/>
                        <a:t>(</a:t>
                      </a:r>
                      <a:r>
                        <a:rPr lang="en-US" sz="1600" b="1" dirty="0" err="1"/>
                        <a:t>Rs</a:t>
                      </a:r>
                      <a:r>
                        <a:rPr lang="en-US" sz="1600" b="1" dirty="0"/>
                        <a:t>. in Lakhs)</a:t>
                      </a:r>
                      <a:endParaRPr lang="en-US" sz="16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1" dirty="0"/>
                        <a:t>Recommendations for </a:t>
                      </a:r>
                    </a:p>
                    <a:p>
                      <a:pPr marL="0" marR="0" algn="ctr">
                        <a:spcBef>
                          <a:spcPts val="0"/>
                        </a:spcBef>
                        <a:spcAft>
                          <a:spcPts val="0"/>
                        </a:spcAft>
                      </a:pPr>
                      <a:r>
                        <a:rPr lang="en-US" sz="1600" b="1" dirty="0"/>
                        <a:t>FY - 2019-20</a:t>
                      </a:r>
                    </a:p>
                    <a:p>
                      <a:pPr marL="0" marR="0" algn="ctr">
                        <a:spcBef>
                          <a:spcPts val="0"/>
                        </a:spcBef>
                        <a:spcAft>
                          <a:spcPts val="0"/>
                        </a:spcAft>
                      </a:pPr>
                      <a:r>
                        <a:rPr lang="en-US" sz="1600" b="1" dirty="0"/>
                        <a:t>(</a:t>
                      </a:r>
                      <a:r>
                        <a:rPr lang="en-US" sz="1600" b="1" dirty="0" err="1"/>
                        <a:t>Rs</a:t>
                      </a:r>
                      <a:r>
                        <a:rPr lang="en-US" sz="1600" b="1" dirty="0"/>
                        <a:t>. in Lakhs)</a:t>
                      </a:r>
                      <a:endParaRPr lang="en-US" sz="1600" b="1" dirty="0">
                        <a:solidFill>
                          <a:schemeClr val="tx1"/>
                        </a:solidFill>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xmlns="" val="10000"/>
                  </a:ext>
                </a:extLst>
              </a:tr>
              <a:tr h="602985">
                <a:tc>
                  <a:txBody>
                    <a:bodyPr/>
                    <a:lstStyle/>
                    <a:p>
                      <a:pPr marL="0" marR="0" algn="ctr" defTabSz="914400" rtl="0" eaLnBrk="1" latinLnBrk="0" hangingPunct="1">
                        <a:spcBef>
                          <a:spcPts val="0"/>
                        </a:spcBef>
                        <a:spcAft>
                          <a:spcPts val="0"/>
                        </a:spcAft>
                      </a:pPr>
                      <a:r>
                        <a:rPr lang="en-US" sz="1800" b="1" kern="1200" dirty="0"/>
                        <a:t>1</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Arunachal Pradesh</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2566.67</a:t>
                      </a: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2818.67</a:t>
                      </a:r>
                    </a:p>
                  </a:txBody>
                  <a:tcPr marL="9525" marR="9525" marT="952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latin typeface="+mn-lt"/>
                          <a:ea typeface="Times New Roman"/>
                          <a:cs typeface="Arial" pitchFamily="34" charset="0"/>
                        </a:rPr>
                        <a:t>2818.67</a:t>
                      </a:r>
                    </a:p>
                  </a:txBody>
                  <a:tcPr marL="9525" marR="9525" marT="9526" marB="0" anchor="ctr"/>
                </a:tc>
                <a:extLst>
                  <a:ext uri="{0D108BD9-81ED-4DB2-BD59-A6C34878D82A}">
                    <a16:rowId xmlns:a16="http://schemas.microsoft.com/office/drawing/2014/main" xmlns="" val="10001"/>
                  </a:ext>
                </a:extLst>
              </a:tr>
              <a:tr h="580472">
                <a:tc>
                  <a:txBody>
                    <a:bodyPr/>
                    <a:lstStyle/>
                    <a:p>
                      <a:pPr marL="0" marR="0" algn="ctr" defTabSz="914400" rtl="0" eaLnBrk="1" latinLnBrk="0" hangingPunct="1">
                        <a:spcBef>
                          <a:spcPts val="0"/>
                        </a:spcBef>
                        <a:spcAft>
                          <a:spcPts val="0"/>
                        </a:spcAft>
                      </a:pPr>
                      <a:r>
                        <a:rPr lang="en-US" sz="1800" b="1" kern="1200" dirty="0"/>
                        <a:t>2</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Meghalaya</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6890.75</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7775.43</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latin typeface="+mn-lt"/>
                          <a:ea typeface="Times New Roman"/>
                          <a:cs typeface="Arial" pitchFamily="34" charset="0"/>
                        </a:rPr>
                        <a:t>7775.43</a:t>
                      </a:r>
                    </a:p>
                  </a:txBody>
                  <a:tcPr marL="68580" marR="68580" marT="0" marB="0" anchor="ctr"/>
                </a:tc>
                <a:extLst>
                  <a:ext uri="{0D108BD9-81ED-4DB2-BD59-A6C34878D82A}">
                    <a16:rowId xmlns:a16="http://schemas.microsoft.com/office/drawing/2014/main" xmlns="" val="10002"/>
                  </a:ext>
                </a:extLst>
              </a:tr>
              <a:tr h="576064">
                <a:tc>
                  <a:txBody>
                    <a:bodyPr/>
                    <a:lstStyle/>
                    <a:p>
                      <a:pPr marL="0" marR="0" algn="ctr" defTabSz="914400" rtl="0" eaLnBrk="1" latinLnBrk="0" hangingPunct="1">
                        <a:spcBef>
                          <a:spcPts val="0"/>
                        </a:spcBef>
                        <a:spcAft>
                          <a:spcPts val="0"/>
                        </a:spcAft>
                      </a:pPr>
                      <a:r>
                        <a:rPr lang="en-US" sz="1800" b="1" kern="1200" dirty="0"/>
                        <a:t>3</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Mizoram </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2016.49</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2169.52</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latin typeface="+mn-lt"/>
                          <a:ea typeface="Times New Roman"/>
                          <a:cs typeface="Arial" pitchFamily="34" charset="0"/>
                        </a:rPr>
                        <a:t>2169.52</a:t>
                      </a:r>
                    </a:p>
                  </a:txBody>
                  <a:tcPr marL="68580" marR="68580" marT="0" marB="0"/>
                </a:tc>
                <a:extLst>
                  <a:ext uri="{0D108BD9-81ED-4DB2-BD59-A6C34878D82A}">
                    <a16:rowId xmlns:a16="http://schemas.microsoft.com/office/drawing/2014/main" xmlns="" val="10003"/>
                  </a:ext>
                </a:extLst>
              </a:tr>
              <a:tr h="576064">
                <a:tc>
                  <a:txBody>
                    <a:bodyPr/>
                    <a:lstStyle/>
                    <a:p>
                      <a:pPr marL="0" marR="0" algn="ctr" defTabSz="914400" rtl="0" eaLnBrk="1" latinLnBrk="0" hangingPunct="1">
                        <a:spcBef>
                          <a:spcPts val="0"/>
                        </a:spcBef>
                        <a:spcAft>
                          <a:spcPts val="0"/>
                        </a:spcAft>
                      </a:pPr>
                      <a:r>
                        <a:rPr lang="en-US" sz="1800" b="1" kern="1200" dirty="0"/>
                        <a:t>4</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Nagaland </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2254.08</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3862.21</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latin typeface="+mn-lt"/>
                          <a:ea typeface="Times New Roman"/>
                          <a:cs typeface="Arial" pitchFamily="34" charset="0"/>
                        </a:rPr>
                        <a:t>3862.21</a:t>
                      </a:r>
                    </a:p>
                  </a:txBody>
                  <a:tcPr marL="68580" marR="68580" marT="0" marB="0"/>
                </a:tc>
                <a:extLst>
                  <a:ext uri="{0D108BD9-81ED-4DB2-BD59-A6C34878D82A}">
                    <a16:rowId xmlns:a16="http://schemas.microsoft.com/office/drawing/2014/main" xmlns="" val="10004"/>
                  </a:ext>
                </a:extLst>
              </a:tr>
              <a:tr h="639819">
                <a:tc>
                  <a:txBody>
                    <a:bodyPr/>
                    <a:lstStyle/>
                    <a:p>
                      <a:pPr marL="0" marR="0" algn="ctr" defTabSz="914400" rtl="0" eaLnBrk="1" latinLnBrk="0" hangingPunct="1">
                        <a:spcBef>
                          <a:spcPts val="0"/>
                        </a:spcBef>
                        <a:spcAft>
                          <a:spcPts val="0"/>
                        </a:spcAft>
                      </a:pPr>
                      <a:r>
                        <a:rPr lang="en-US" sz="1800" b="1" kern="1200" dirty="0"/>
                        <a:t>5</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Sikkim</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877.97</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939.80</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latin typeface="+mn-lt"/>
                          <a:ea typeface="Times New Roman"/>
                          <a:cs typeface="Arial" pitchFamily="34" charset="0"/>
                        </a:rPr>
                        <a:t>939.80</a:t>
                      </a:r>
                    </a:p>
                  </a:txBody>
                  <a:tcPr marL="68580" marR="68580" marT="0" marB="0" anchor="ctr"/>
                </a:tc>
                <a:extLst>
                  <a:ext uri="{0D108BD9-81ED-4DB2-BD59-A6C34878D82A}">
                    <a16:rowId xmlns:a16="http://schemas.microsoft.com/office/drawing/2014/main" xmlns="" val="10005"/>
                  </a:ext>
                </a:extLst>
              </a:tr>
              <a:tr h="673039">
                <a:tc>
                  <a:txBody>
                    <a:bodyPr/>
                    <a:lstStyle/>
                    <a:p>
                      <a:pPr marL="0" marR="0" algn="ctr" defTabSz="914400" rtl="0" eaLnBrk="1" latinLnBrk="0" hangingPunct="1">
                        <a:spcBef>
                          <a:spcPts val="0"/>
                        </a:spcBef>
                        <a:spcAft>
                          <a:spcPts val="0"/>
                        </a:spcAft>
                      </a:pPr>
                      <a:r>
                        <a:rPr lang="en-US" sz="1800" b="1" kern="1200" dirty="0"/>
                        <a:t>6</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Tripura </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5391.61</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Times New Roman"/>
                          <a:cs typeface="Arial" pitchFamily="34" charset="0"/>
                        </a:rPr>
                        <a:t>6227.74</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latin typeface="+mn-lt"/>
                          <a:ea typeface="Times New Roman"/>
                          <a:cs typeface="Arial" pitchFamily="34" charset="0"/>
                        </a:rPr>
                        <a:t>6227.74</a:t>
                      </a:r>
                    </a:p>
                  </a:txBody>
                  <a:tcPr marL="68580" marR="68580" marT="0" marB="0" anchor="ctr"/>
                </a:tc>
                <a:extLst>
                  <a:ext uri="{0D108BD9-81ED-4DB2-BD59-A6C34878D82A}">
                    <a16:rowId xmlns:a16="http://schemas.microsoft.com/office/drawing/2014/main" xmlns="" val="10006"/>
                  </a:ext>
                </a:extLst>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8587" y="2967335"/>
            <a:ext cx="31668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
        <p:nvSpPr>
          <p:cNvPr id="3" name="Slide Number Placeholder 2"/>
          <p:cNvSpPr>
            <a:spLocks noGrp="1"/>
          </p:cNvSpPr>
          <p:nvPr>
            <p:ph type="sldNum" sz="quarter" idx="12"/>
          </p:nvPr>
        </p:nvSpPr>
        <p:spPr/>
        <p:txBody>
          <a:bodyPr/>
          <a:lstStyle/>
          <a:p>
            <a:fld id="{6342436F-A003-49D2-BDA8-A65B203CD7B7}" type="slidenum">
              <a:rPr lang="en-US" smtClean="0"/>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59093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fontAlgn="base">
              <a:lnSpc>
                <a:spcPct val="90000"/>
              </a:lnSpc>
              <a:spcAft>
                <a:spcPct val="0"/>
              </a:spcAft>
            </a:pPr>
            <a:r>
              <a:rPr lang="en-US" sz="3600" b="1" dirty="0">
                <a:solidFill>
                  <a:srgbClr val="FFFFFF"/>
                </a:solidFill>
                <a:latin typeface="Calibri" panose="020F0502020204030204" pitchFamily="34" charset="0"/>
                <a:ea typeface="+mj-ea"/>
                <a:cs typeface="+mj-cs"/>
              </a:rPr>
              <a:t>Coverage of children (Primary &amp; U. Primary)</a:t>
            </a:r>
          </a:p>
        </p:txBody>
      </p:sp>
      <p:graphicFrame>
        <p:nvGraphicFramePr>
          <p:cNvPr id="9" name="Chart 8"/>
          <p:cNvGraphicFramePr/>
          <p:nvPr>
            <p:extLst>
              <p:ext uri="{D42A27DB-BD31-4B8C-83A1-F6EECF244321}">
                <p14:modId xmlns:p14="http://schemas.microsoft.com/office/powerpoint/2010/main" val="2100360471"/>
              </p:ext>
            </p:extLst>
          </p:nvPr>
        </p:nvGraphicFramePr>
        <p:xfrm>
          <a:off x="5239072" y="1124744"/>
          <a:ext cx="3581400" cy="5047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63535949"/>
              </p:ext>
            </p:extLst>
          </p:nvPr>
        </p:nvGraphicFramePr>
        <p:xfrm>
          <a:off x="114671" y="829818"/>
          <a:ext cx="5105401" cy="5526529"/>
        </p:xfrm>
        <a:graphic>
          <a:graphicData uri="http://schemas.openxmlformats.org/drawingml/2006/table">
            <a:tbl>
              <a:tblPr firstRow="1" bandRow="1">
                <a:tableStyleId>{5C22544A-7EE6-4342-B048-85BDC9FD1C3A}</a:tableStyleId>
              </a:tblPr>
              <a:tblGrid>
                <a:gridCol w="1000945">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45367">
                  <a:extLst>
                    <a:ext uri="{9D8B030D-6E8A-4147-A177-3AD203B41FA5}">
                      <a16:colId xmlns:a16="http://schemas.microsoft.com/office/drawing/2014/main" xmlns="" val="20002"/>
                    </a:ext>
                  </a:extLst>
                </a:gridCol>
                <a:gridCol w="478972">
                  <a:extLst>
                    <a:ext uri="{9D8B030D-6E8A-4147-A177-3AD203B41FA5}">
                      <a16:colId xmlns:a16="http://schemas.microsoft.com/office/drawing/2014/main" xmlns="" val="20003"/>
                    </a:ext>
                  </a:extLst>
                </a:gridCol>
                <a:gridCol w="729343">
                  <a:extLst>
                    <a:ext uri="{9D8B030D-6E8A-4147-A177-3AD203B41FA5}">
                      <a16:colId xmlns:a16="http://schemas.microsoft.com/office/drawing/2014/main" xmlns="" val="20004"/>
                    </a:ext>
                  </a:extLst>
                </a:gridCol>
                <a:gridCol w="729343">
                  <a:extLst>
                    <a:ext uri="{9D8B030D-6E8A-4147-A177-3AD203B41FA5}">
                      <a16:colId xmlns:a16="http://schemas.microsoft.com/office/drawing/2014/main" xmlns="" val="20005"/>
                    </a:ext>
                  </a:extLst>
                </a:gridCol>
                <a:gridCol w="729343">
                  <a:extLst>
                    <a:ext uri="{9D8B030D-6E8A-4147-A177-3AD203B41FA5}">
                      <a16:colId xmlns:a16="http://schemas.microsoft.com/office/drawing/2014/main" xmlns="" val="20006"/>
                    </a:ext>
                  </a:extLst>
                </a:gridCol>
              </a:tblGrid>
              <a:tr h="750280">
                <a:tc gridSpan="4">
                  <a:txBody>
                    <a:bodyPr/>
                    <a:lstStyle/>
                    <a:p>
                      <a:pPr algn="ctr" fontAlgn="b"/>
                      <a:r>
                        <a:rPr lang="en-US" sz="2400" b="1" i="0" u="none" strike="noStrike" dirty="0">
                          <a:solidFill>
                            <a:schemeClr val="bg1"/>
                          </a:solidFill>
                          <a:effectLst>
                            <a:outerShdw blurRad="38100" dist="38100" dir="2700000" algn="tl">
                              <a:srgbClr val="000000">
                                <a:alpha val="43137"/>
                              </a:srgbClr>
                            </a:outerShdw>
                          </a:effectLst>
                          <a:latin typeface="Calibri"/>
                        </a:rPr>
                        <a:t>Children (Pry)</a:t>
                      </a:r>
                    </a:p>
                  </a:txBody>
                  <a:tcPr marL="9525" marR="9525" marT="9525" marB="0" anchor="ctr"/>
                </a:tc>
                <a:tc hMerge="1">
                  <a:txBody>
                    <a:bodyPr/>
                    <a:lstStyle/>
                    <a:p>
                      <a:endParaRPr lang="en-IN"/>
                    </a:p>
                  </a:txBody>
                  <a:tcPr/>
                </a:tc>
                <a:tc hMerge="1">
                  <a:txBody>
                    <a:bodyPr/>
                    <a:lstStyle/>
                    <a:p>
                      <a:endParaRPr lang="en-US"/>
                    </a:p>
                  </a:txBody>
                  <a:tcPr/>
                </a:tc>
                <a:tc hMerge="1">
                  <a:txBody>
                    <a:bodyPr/>
                    <a:lstStyle/>
                    <a:p>
                      <a:endParaRPr lang="en-US"/>
                    </a:p>
                  </a:txBody>
                  <a:tcPr/>
                </a:tc>
                <a:tc gridSpan="3">
                  <a:txBody>
                    <a:bodyPr/>
                    <a:lstStyle/>
                    <a:p>
                      <a:pPr algn="ctr" fontAlgn="b"/>
                      <a:r>
                        <a:rPr lang="en-US" sz="2400" b="1" i="0" u="none" strike="noStrike" dirty="0">
                          <a:solidFill>
                            <a:schemeClr val="bg1"/>
                          </a:solidFill>
                          <a:effectLst>
                            <a:outerShdw blurRad="38100" dist="38100" dir="2700000" algn="tl">
                              <a:srgbClr val="000000">
                                <a:alpha val="43137"/>
                              </a:srgbClr>
                            </a:outerShdw>
                          </a:effectLst>
                          <a:latin typeface="Calibri"/>
                        </a:rPr>
                        <a:t>Children (</a:t>
                      </a:r>
                      <a:r>
                        <a:rPr lang="en-US" sz="2400" b="1" i="0" u="none" strike="noStrike" dirty="0" err="1">
                          <a:solidFill>
                            <a:schemeClr val="bg1"/>
                          </a:solidFill>
                          <a:effectLst>
                            <a:outerShdw blurRad="38100" dist="38100" dir="2700000" algn="tl">
                              <a:srgbClr val="000000">
                                <a:alpha val="43137"/>
                              </a:srgbClr>
                            </a:outerShdw>
                          </a:effectLst>
                          <a:latin typeface="Calibri"/>
                        </a:rPr>
                        <a:t>U.Pry</a:t>
                      </a:r>
                      <a:r>
                        <a:rPr lang="en-US" sz="2400" b="1" i="0" u="none" strike="noStrike" dirty="0">
                          <a:solidFill>
                            <a:schemeClr val="bg1"/>
                          </a:solidFill>
                          <a:effectLst>
                            <a:outerShdw blurRad="38100" dist="38100" dir="2700000" algn="tl">
                              <a:srgbClr val="000000">
                                <a:alpha val="43137"/>
                              </a:srgbClr>
                            </a:outerShdw>
                          </a:effectLst>
                          <a:latin typeface="Calibri"/>
                        </a:rPr>
                        <a:t>)</a:t>
                      </a: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72361">
                <a:tc>
                  <a:txBody>
                    <a:bodyPr/>
                    <a:lstStyle/>
                    <a:p>
                      <a:r>
                        <a:rPr lang="en-IN" sz="1600" b="1" dirty="0"/>
                        <a:t>State</a:t>
                      </a:r>
                    </a:p>
                  </a:txBody>
                  <a:tcPr marL="9525" marR="9525" marT="9525" marB="0" anchor="ctr"/>
                </a:tc>
                <a:tc>
                  <a:txBody>
                    <a:bodyPr/>
                    <a:lstStyle/>
                    <a:p>
                      <a:pPr algn="ctr" fontAlgn="b"/>
                      <a:r>
                        <a:rPr lang="en-US" sz="1400" b="1" i="0" u="none" strike="noStrike" dirty="0">
                          <a:solidFill>
                            <a:srgbClr val="000000"/>
                          </a:solidFill>
                          <a:latin typeface="Calibri"/>
                        </a:rPr>
                        <a:t>PAB Approval</a:t>
                      </a:r>
                    </a:p>
                  </a:txBody>
                  <a:tcPr marL="9525" marR="9525" marT="9525" marB="0" anchor="ctr"/>
                </a:tc>
                <a:tc>
                  <a:txBody>
                    <a:bodyPr/>
                    <a:lstStyle/>
                    <a:p>
                      <a:pPr algn="ctr" fontAlgn="b"/>
                      <a:r>
                        <a:rPr lang="en-US" sz="1400" b="1" i="0" u="none" strike="noStrike" dirty="0">
                          <a:solidFill>
                            <a:srgbClr val="000000"/>
                          </a:solidFill>
                          <a:latin typeface="Calibri"/>
                        </a:rPr>
                        <a:t>Covered</a:t>
                      </a:r>
                    </a:p>
                  </a:txBody>
                  <a:tcPr marL="9525" marR="9525" marT="9525" marB="0" anchor="ctr"/>
                </a:tc>
                <a:tc>
                  <a:txBody>
                    <a:bodyPr/>
                    <a:lstStyle/>
                    <a:p>
                      <a:pPr algn="ctr" fontAlgn="b"/>
                      <a:r>
                        <a:rPr lang="en-US" sz="1400" b="1" i="0" u="none" strike="noStrike">
                          <a:solidFill>
                            <a:srgbClr val="000000"/>
                          </a:solidFill>
                          <a:latin typeface="Calibri"/>
                        </a:rPr>
                        <a:t>%age </a:t>
                      </a:r>
                    </a:p>
                  </a:txBody>
                  <a:tcPr marL="9525" marR="9525" marT="9525" marB="0" anchor="ctr"/>
                </a:tc>
                <a:tc>
                  <a:txBody>
                    <a:bodyPr/>
                    <a:lstStyle/>
                    <a:p>
                      <a:pPr algn="ctr" fontAlgn="b"/>
                      <a:r>
                        <a:rPr lang="en-US" sz="1400" b="1" i="0" u="none" strike="noStrike">
                          <a:solidFill>
                            <a:srgbClr val="000000"/>
                          </a:solidFill>
                          <a:latin typeface="Calibri"/>
                        </a:rPr>
                        <a:t>PAB Approval</a:t>
                      </a:r>
                    </a:p>
                  </a:txBody>
                  <a:tcPr marL="9525" marR="9525" marT="9525" marB="0" anchor="ctr"/>
                </a:tc>
                <a:tc>
                  <a:txBody>
                    <a:bodyPr/>
                    <a:lstStyle/>
                    <a:p>
                      <a:pPr algn="ctr" fontAlgn="b"/>
                      <a:r>
                        <a:rPr lang="en-US" sz="1400" b="1" i="0" u="none" strike="noStrike" dirty="0">
                          <a:solidFill>
                            <a:srgbClr val="000000"/>
                          </a:solidFill>
                          <a:latin typeface="Calibri"/>
                        </a:rPr>
                        <a:t>Covered</a:t>
                      </a:r>
                    </a:p>
                  </a:txBody>
                  <a:tcPr marL="9525" marR="9525" marT="9525" marB="0" anchor="ctr"/>
                </a:tc>
                <a:tc>
                  <a:txBody>
                    <a:bodyPr/>
                    <a:lstStyle/>
                    <a:p>
                      <a:pPr algn="ctr" fontAlgn="b"/>
                      <a:r>
                        <a:rPr lang="en-US" sz="1400" b="1" i="0" u="none" strike="noStrike" dirty="0">
                          <a:solidFill>
                            <a:srgbClr val="000000"/>
                          </a:solidFill>
                          <a:latin typeface="Calibri"/>
                        </a:rPr>
                        <a:t>%age </a:t>
                      </a:r>
                    </a:p>
                  </a:txBody>
                  <a:tcPr marL="9525" marR="9525" marT="9525" marB="0" anchor="ctr"/>
                </a:tc>
                <a:extLst>
                  <a:ext uri="{0D108BD9-81ED-4DB2-BD59-A6C34878D82A}">
                    <a16:rowId xmlns:a16="http://schemas.microsoft.com/office/drawing/2014/main" xmlns="" val="10001"/>
                  </a:ext>
                </a:extLst>
              </a:tr>
              <a:tr h="650648">
                <a:tc>
                  <a:txBody>
                    <a:bodyPr/>
                    <a:lstStyle/>
                    <a:p>
                      <a:pPr algn="ctr"/>
                      <a:r>
                        <a:rPr lang="en-IN" sz="1600" b="1" dirty="0"/>
                        <a:t>Arunachal</a:t>
                      </a:r>
                      <a:r>
                        <a:rPr lang="en-IN" sz="1600" b="1" baseline="0" dirty="0"/>
                        <a:t> Pradesh</a:t>
                      </a:r>
                      <a:endParaRPr lang="en-IN" sz="1600" b="1" dirty="0"/>
                    </a:p>
                  </a:txBody>
                  <a:tcPr marL="9525" marR="9525" marT="9525" marB="0" anchor="ctr"/>
                </a:tc>
                <a:tc>
                  <a:txBody>
                    <a:bodyPr/>
                    <a:lstStyle/>
                    <a:p>
                      <a:pPr algn="ctr" fontAlgn="b"/>
                      <a:r>
                        <a:rPr lang="en-US" sz="1600" b="1" i="0" u="none" strike="noStrike" dirty="0">
                          <a:solidFill>
                            <a:srgbClr val="000000"/>
                          </a:solidFill>
                          <a:latin typeface="Calibri"/>
                        </a:rPr>
                        <a:t>115005</a:t>
                      </a:r>
                    </a:p>
                  </a:txBody>
                  <a:tcPr marL="9525" marR="9525" marT="9525" marB="0" anchor="ctr"/>
                </a:tc>
                <a:tc>
                  <a:txBody>
                    <a:bodyPr/>
                    <a:lstStyle/>
                    <a:p>
                      <a:pPr algn="ctr" fontAlgn="b"/>
                      <a:r>
                        <a:rPr lang="en-US" sz="1600" b="1" i="0" u="none" strike="noStrike" dirty="0">
                          <a:solidFill>
                            <a:srgbClr val="000000"/>
                          </a:solidFill>
                          <a:latin typeface="Calibri"/>
                        </a:rPr>
                        <a:t>100132</a:t>
                      </a:r>
                    </a:p>
                  </a:txBody>
                  <a:tcPr marL="9525" marR="9525" marT="9525" marB="0" anchor="ctr"/>
                </a:tc>
                <a:tc>
                  <a:txBody>
                    <a:bodyPr/>
                    <a:lstStyle/>
                    <a:p>
                      <a:pPr algn="ctr" fontAlgn="b"/>
                      <a:r>
                        <a:rPr lang="en-US" sz="1600" b="1" i="0" u="none" strike="noStrike" dirty="0">
                          <a:solidFill>
                            <a:srgbClr val="000000"/>
                          </a:solidFill>
                          <a:latin typeface="Calibri"/>
                        </a:rPr>
                        <a:t>87%</a:t>
                      </a:r>
                    </a:p>
                  </a:txBody>
                  <a:tcPr marL="9525" marR="9525" marT="9525" marB="0" anchor="ctr"/>
                </a:tc>
                <a:tc>
                  <a:txBody>
                    <a:bodyPr/>
                    <a:lstStyle/>
                    <a:p>
                      <a:pPr algn="ctr" fontAlgn="b"/>
                      <a:r>
                        <a:rPr lang="en-US" sz="1600" b="1" i="0" u="none" strike="noStrike" dirty="0">
                          <a:solidFill>
                            <a:srgbClr val="000000"/>
                          </a:solidFill>
                          <a:latin typeface="Calibri"/>
                        </a:rPr>
                        <a:t>60451</a:t>
                      </a:r>
                    </a:p>
                  </a:txBody>
                  <a:tcPr marL="9525" marR="9525" marT="9525" marB="0" anchor="ctr"/>
                </a:tc>
                <a:tc>
                  <a:txBody>
                    <a:bodyPr/>
                    <a:lstStyle/>
                    <a:p>
                      <a:pPr algn="ctr" fontAlgn="b"/>
                      <a:r>
                        <a:rPr lang="en-US" sz="1600" b="1" i="0" u="none" strike="noStrike" dirty="0">
                          <a:solidFill>
                            <a:srgbClr val="000000"/>
                          </a:solidFill>
                          <a:latin typeface="Calibri"/>
                        </a:rPr>
                        <a:t>53830</a:t>
                      </a:r>
                    </a:p>
                  </a:txBody>
                  <a:tcPr marL="9525" marR="9525" marT="9525" marB="0" anchor="ctr"/>
                </a:tc>
                <a:tc>
                  <a:txBody>
                    <a:bodyPr/>
                    <a:lstStyle/>
                    <a:p>
                      <a:pPr algn="ctr" fontAlgn="b"/>
                      <a:r>
                        <a:rPr lang="en-US" sz="1600" b="1" i="0" u="none" strike="noStrike" dirty="0">
                          <a:solidFill>
                            <a:srgbClr val="000000"/>
                          </a:solidFill>
                          <a:latin typeface="Calibri"/>
                        </a:rPr>
                        <a:t>89%</a:t>
                      </a:r>
                    </a:p>
                  </a:txBody>
                  <a:tcPr marL="9525" marR="9525" marT="9525" marB="0" anchor="ctr"/>
                </a:tc>
                <a:extLst>
                  <a:ext uri="{0D108BD9-81ED-4DB2-BD59-A6C34878D82A}">
                    <a16:rowId xmlns:a16="http://schemas.microsoft.com/office/drawing/2014/main" xmlns="" val="10002"/>
                  </a:ext>
                </a:extLst>
              </a:tr>
              <a:tr h="650648">
                <a:tc>
                  <a:txBody>
                    <a:bodyPr/>
                    <a:lstStyle/>
                    <a:p>
                      <a:pPr algn="ctr" fontAlgn="b"/>
                      <a:r>
                        <a:rPr lang="en-US" sz="1600" b="1" i="0" u="none" strike="noStrike" dirty="0">
                          <a:solidFill>
                            <a:srgbClr val="000000"/>
                          </a:solidFill>
                          <a:latin typeface="Calibri"/>
                        </a:rPr>
                        <a:t>Meghalaya</a:t>
                      </a:r>
                    </a:p>
                  </a:txBody>
                  <a:tcPr marL="9525" marR="9525" marT="9525" marB="0" anchor="ctr"/>
                </a:tc>
                <a:tc>
                  <a:txBody>
                    <a:bodyPr/>
                    <a:lstStyle/>
                    <a:p>
                      <a:pPr algn="ctr" fontAlgn="b"/>
                      <a:r>
                        <a:rPr lang="en-US" sz="1600" b="1" i="0" u="none" strike="noStrike" dirty="0">
                          <a:solidFill>
                            <a:srgbClr val="000000"/>
                          </a:solidFill>
                          <a:latin typeface="Calibri"/>
                        </a:rPr>
                        <a:t>384583</a:t>
                      </a:r>
                    </a:p>
                  </a:txBody>
                  <a:tcPr marL="9525" marR="9525" marT="9525" marB="0" anchor="ctr"/>
                </a:tc>
                <a:tc>
                  <a:txBody>
                    <a:bodyPr/>
                    <a:lstStyle/>
                    <a:p>
                      <a:pPr algn="ctr" fontAlgn="b"/>
                      <a:r>
                        <a:rPr lang="en-US" sz="1600" b="1" i="0" u="none" strike="noStrike" dirty="0">
                          <a:solidFill>
                            <a:srgbClr val="000000"/>
                          </a:solidFill>
                          <a:latin typeface="Calibri"/>
                        </a:rPr>
                        <a:t>383186</a:t>
                      </a:r>
                    </a:p>
                  </a:txBody>
                  <a:tcPr marL="9525" marR="9525" marT="9525" marB="0" anchor="ctr"/>
                </a:tc>
                <a:tc>
                  <a:txBody>
                    <a:bodyPr/>
                    <a:lstStyle/>
                    <a:p>
                      <a:pPr algn="ctr" fontAlgn="b"/>
                      <a:r>
                        <a:rPr lang="en-US" sz="1600" b="1" i="0" u="none" strike="noStrike" dirty="0">
                          <a:solidFill>
                            <a:srgbClr val="000000"/>
                          </a:solidFill>
                          <a:latin typeface="Calibri"/>
                        </a:rPr>
                        <a:t>99%</a:t>
                      </a:r>
                    </a:p>
                  </a:txBody>
                  <a:tcPr marL="9525" marR="9525" marT="9525" marB="0" anchor="ctr"/>
                </a:tc>
                <a:tc>
                  <a:txBody>
                    <a:bodyPr/>
                    <a:lstStyle/>
                    <a:p>
                      <a:pPr algn="ctr" fontAlgn="b"/>
                      <a:r>
                        <a:rPr lang="en-US" sz="1600" b="1" i="0" u="none" strike="noStrike" dirty="0">
                          <a:solidFill>
                            <a:srgbClr val="000000"/>
                          </a:solidFill>
                          <a:latin typeface="Calibri"/>
                        </a:rPr>
                        <a:t>142408</a:t>
                      </a:r>
                    </a:p>
                  </a:txBody>
                  <a:tcPr marL="9525" marR="9525" marT="9525" marB="0" anchor="ctr"/>
                </a:tc>
                <a:tc>
                  <a:txBody>
                    <a:bodyPr/>
                    <a:lstStyle/>
                    <a:p>
                      <a:pPr algn="ctr" fontAlgn="b"/>
                      <a:r>
                        <a:rPr lang="en-US" sz="1600" b="1" i="0" u="none" strike="noStrike" dirty="0">
                          <a:solidFill>
                            <a:srgbClr val="000000"/>
                          </a:solidFill>
                          <a:latin typeface="Calibri"/>
                        </a:rPr>
                        <a:t>142647</a:t>
                      </a:r>
                    </a:p>
                  </a:txBody>
                  <a:tcPr marL="9525" marR="9525" marT="9525" marB="0" anchor="ctr"/>
                </a:tc>
                <a:tc>
                  <a:txBody>
                    <a:bodyPr/>
                    <a:lstStyle/>
                    <a:p>
                      <a:pPr algn="ctr" fontAlgn="b"/>
                      <a:r>
                        <a:rPr lang="en-US" sz="16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3"/>
                  </a:ext>
                </a:extLst>
              </a:tr>
              <a:tr h="650648">
                <a:tc>
                  <a:txBody>
                    <a:bodyPr/>
                    <a:lstStyle/>
                    <a:p>
                      <a:pPr algn="ctr" fontAlgn="b"/>
                      <a:r>
                        <a:rPr lang="en-US" sz="1600" b="1" i="0" u="none" strike="noStrike" dirty="0">
                          <a:solidFill>
                            <a:srgbClr val="000000"/>
                          </a:solidFill>
                          <a:latin typeface="Calibri"/>
                        </a:rPr>
                        <a:t>Mizoram</a:t>
                      </a:r>
                      <a:r>
                        <a:rPr lang="en-US" sz="1600" b="1" i="0" u="none" strike="noStrike" baseline="0" dirty="0">
                          <a:solidFill>
                            <a:srgbClr val="000000"/>
                          </a:solidFill>
                          <a:latin typeface="Calibri"/>
                        </a:rPr>
                        <a:t>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a:solidFill>
                            <a:srgbClr val="000000"/>
                          </a:solidFill>
                          <a:latin typeface="Calibri"/>
                        </a:rPr>
                        <a:t>92114</a:t>
                      </a:r>
                    </a:p>
                  </a:txBody>
                  <a:tcPr marL="9525" marR="9525" marT="9525" marB="0" anchor="ctr"/>
                </a:tc>
                <a:tc>
                  <a:txBody>
                    <a:bodyPr/>
                    <a:lstStyle/>
                    <a:p>
                      <a:pPr algn="ctr" fontAlgn="b"/>
                      <a:r>
                        <a:rPr lang="en-US" sz="1600" b="1" i="0" u="none" strike="noStrike" dirty="0">
                          <a:solidFill>
                            <a:srgbClr val="000000"/>
                          </a:solidFill>
                          <a:latin typeface="Calibri"/>
                        </a:rPr>
                        <a:t>87152</a:t>
                      </a:r>
                    </a:p>
                  </a:txBody>
                  <a:tcPr marL="9525" marR="9525" marT="9525" marB="0" anchor="ctr"/>
                </a:tc>
                <a:tc>
                  <a:txBody>
                    <a:bodyPr/>
                    <a:lstStyle/>
                    <a:p>
                      <a:pPr algn="ctr" fontAlgn="b"/>
                      <a:r>
                        <a:rPr lang="en-US" sz="1600" b="1" i="0" u="none" strike="noStrike" dirty="0">
                          <a:solidFill>
                            <a:srgbClr val="000000"/>
                          </a:solidFill>
                          <a:latin typeface="Calibri"/>
                        </a:rPr>
                        <a:t>95%</a:t>
                      </a:r>
                    </a:p>
                  </a:txBody>
                  <a:tcPr marL="9525" marR="9525" marT="9525" marB="0" anchor="ctr"/>
                </a:tc>
                <a:tc>
                  <a:txBody>
                    <a:bodyPr/>
                    <a:lstStyle/>
                    <a:p>
                      <a:pPr algn="ctr" fontAlgn="b"/>
                      <a:r>
                        <a:rPr lang="en-US" sz="1600" b="1" i="0" u="none" strike="noStrike" dirty="0">
                          <a:solidFill>
                            <a:srgbClr val="000000"/>
                          </a:solidFill>
                          <a:latin typeface="Calibri"/>
                        </a:rPr>
                        <a:t>41336</a:t>
                      </a:r>
                    </a:p>
                  </a:txBody>
                  <a:tcPr marL="9525" marR="9525" marT="9525" marB="0" anchor="ctr"/>
                </a:tc>
                <a:tc>
                  <a:txBody>
                    <a:bodyPr/>
                    <a:lstStyle/>
                    <a:p>
                      <a:pPr algn="ctr" fontAlgn="b"/>
                      <a:r>
                        <a:rPr lang="en-US" sz="1600" b="1" i="0" u="none" strike="noStrike" dirty="0">
                          <a:solidFill>
                            <a:srgbClr val="000000"/>
                          </a:solidFill>
                          <a:latin typeface="Calibri"/>
                        </a:rPr>
                        <a:t>39021</a:t>
                      </a:r>
                    </a:p>
                  </a:txBody>
                  <a:tcPr marL="9525" marR="9525" marT="9525" marB="0" anchor="ctr"/>
                </a:tc>
                <a:tc>
                  <a:txBody>
                    <a:bodyPr/>
                    <a:lstStyle/>
                    <a:p>
                      <a:pPr algn="ctr" fontAlgn="b"/>
                      <a:r>
                        <a:rPr lang="en-US" sz="1600" b="1" i="0" u="none" strike="noStrike" dirty="0">
                          <a:solidFill>
                            <a:srgbClr val="000000"/>
                          </a:solidFill>
                          <a:latin typeface="Calibri"/>
                        </a:rPr>
                        <a:t>94%</a:t>
                      </a:r>
                    </a:p>
                  </a:txBody>
                  <a:tcPr marL="9525" marR="9525" marT="9525" marB="0" anchor="ctr"/>
                </a:tc>
                <a:extLst>
                  <a:ext uri="{0D108BD9-81ED-4DB2-BD59-A6C34878D82A}">
                    <a16:rowId xmlns:a16="http://schemas.microsoft.com/office/drawing/2014/main" xmlns="" val="10004"/>
                  </a:ext>
                </a:extLst>
              </a:tr>
              <a:tr h="650648">
                <a:tc>
                  <a:txBody>
                    <a:bodyPr/>
                    <a:lstStyle/>
                    <a:p>
                      <a:pPr algn="ctr" fontAlgn="b"/>
                      <a:r>
                        <a:rPr lang="en-US" sz="1600" b="1" i="0" u="none" strike="noStrike" dirty="0">
                          <a:solidFill>
                            <a:srgbClr val="000000"/>
                          </a:solidFill>
                          <a:latin typeface="Calibri"/>
                        </a:rPr>
                        <a:t>Nagaland</a:t>
                      </a:r>
                      <a:r>
                        <a:rPr lang="en-US" sz="1600" b="1" i="0" u="none" strike="noStrike" baseline="0" dirty="0">
                          <a:solidFill>
                            <a:srgbClr val="000000"/>
                          </a:solidFill>
                          <a:latin typeface="Calibri"/>
                        </a:rPr>
                        <a:t>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a:solidFill>
                            <a:srgbClr val="000000"/>
                          </a:solidFill>
                          <a:latin typeface="Calibri"/>
                        </a:rPr>
                        <a:t>122117</a:t>
                      </a:r>
                    </a:p>
                  </a:txBody>
                  <a:tcPr marL="9525" marR="9525" marT="9525" marB="0" anchor="ctr"/>
                </a:tc>
                <a:tc>
                  <a:txBody>
                    <a:bodyPr/>
                    <a:lstStyle/>
                    <a:p>
                      <a:pPr algn="ctr" fontAlgn="b"/>
                      <a:r>
                        <a:rPr lang="en-US" sz="1600" b="1" i="0" u="none" strike="noStrike" dirty="0">
                          <a:solidFill>
                            <a:srgbClr val="000000"/>
                          </a:solidFill>
                          <a:latin typeface="Calibri"/>
                        </a:rPr>
                        <a:t>123028</a:t>
                      </a:r>
                    </a:p>
                  </a:txBody>
                  <a:tcPr marL="9525" marR="9525" marT="9525" marB="0" anchor="ctr"/>
                </a:tc>
                <a:tc>
                  <a:txBody>
                    <a:bodyPr/>
                    <a:lstStyle/>
                    <a:p>
                      <a:pPr algn="ctr" fontAlgn="b"/>
                      <a:r>
                        <a:rPr lang="en-US" sz="1600" b="1" i="0" u="none" strike="noStrike" dirty="0">
                          <a:solidFill>
                            <a:srgbClr val="000000"/>
                          </a:solidFill>
                          <a:latin typeface="Calibri"/>
                        </a:rPr>
                        <a:t>101%</a:t>
                      </a:r>
                    </a:p>
                  </a:txBody>
                  <a:tcPr marL="9525" marR="9525" marT="9525" marB="0" anchor="ctr"/>
                </a:tc>
                <a:tc>
                  <a:txBody>
                    <a:bodyPr/>
                    <a:lstStyle/>
                    <a:p>
                      <a:pPr algn="ctr" fontAlgn="b"/>
                      <a:r>
                        <a:rPr lang="en-US" sz="1600" b="1" i="0" u="none" strike="noStrike" dirty="0">
                          <a:solidFill>
                            <a:srgbClr val="000000"/>
                          </a:solidFill>
                          <a:latin typeface="Calibri"/>
                        </a:rPr>
                        <a:t>41584</a:t>
                      </a:r>
                    </a:p>
                  </a:txBody>
                  <a:tcPr marL="9525" marR="9525" marT="9525" marB="0" anchor="ctr"/>
                </a:tc>
                <a:tc>
                  <a:txBody>
                    <a:bodyPr/>
                    <a:lstStyle/>
                    <a:p>
                      <a:pPr algn="ctr" fontAlgn="b"/>
                      <a:r>
                        <a:rPr lang="en-US" sz="1600" b="1" i="0" u="none" strike="noStrike" dirty="0">
                          <a:solidFill>
                            <a:srgbClr val="000000"/>
                          </a:solidFill>
                          <a:latin typeface="Calibri"/>
                        </a:rPr>
                        <a:t>40083</a:t>
                      </a:r>
                    </a:p>
                  </a:txBody>
                  <a:tcPr marL="9525" marR="9525" marT="9525" marB="0" anchor="ctr"/>
                </a:tc>
                <a:tc>
                  <a:txBody>
                    <a:bodyPr/>
                    <a:lstStyle/>
                    <a:p>
                      <a:pPr algn="ctr" fontAlgn="b"/>
                      <a:r>
                        <a:rPr lang="en-US" sz="1600" b="1" i="0" u="none" strike="noStrike" dirty="0">
                          <a:solidFill>
                            <a:srgbClr val="000000"/>
                          </a:solidFill>
                          <a:latin typeface="Calibri"/>
                        </a:rPr>
                        <a:t>96%</a:t>
                      </a:r>
                    </a:p>
                  </a:txBody>
                  <a:tcPr marL="9525" marR="9525" marT="9525" marB="0" anchor="ctr"/>
                </a:tc>
                <a:extLst>
                  <a:ext uri="{0D108BD9-81ED-4DB2-BD59-A6C34878D82A}">
                    <a16:rowId xmlns:a16="http://schemas.microsoft.com/office/drawing/2014/main" xmlns="" val="10005"/>
                  </a:ext>
                </a:extLst>
              </a:tr>
              <a:tr h="650648">
                <a:tc>
                  <a:txBody>
                    <a:bodyPr/>
                    <a:lstStyle/>
                    <a:p>
                      <a:pPr algn="ctr" fontAlgn="b"/>
                      <a:r>
                        <a:rPr lang="en-US" sz="1600" b="1" i="0" u="none" strike="noStrike" dirty="0">
                          <a:solidFill>
                            <a:srgbClr val="000000"/>
                          </a:solidFill>
                          <a:latin typeface="Calibri"/>
                        </a:rPr>
                        <a:t>Sikkim</a:t>
                      </a:r>
                    </a:p>
                  </a:txBody>
                  <a:tcPr marL="9525" marR="9525" marT="9525" marB="0" anchor="ctr"/>
                </a:tc>
                <a:tc>
                  <a:txBody>
                    <a:bodyPr/>
                    <a:lstStyle/>
                    <a:p>
                      <a:pPr algn="ctr" fontAlgn="b"/>
                      <a:r>
                        <a:rPr lang="en-US" sz="1600" b="1" i="0" u="none" strike="noStrike" dirty="0">
                          <a:solidFill>
                            <a:srgbClr val="000000"/>
                          </a:solidFill>
                          <a:latin typeface="Calibri"/>
                        </a:rPr>
                        <a:t>31348</a:t>
                      </a:r>
                    </a:p>
                  </a:txBody>
                  <a:tcPr marL="9525" marR="9525" marT="9525" marB="0" anchor="ctr"/>
                </a:tc>
                <a:tc>
                  <a:txBody>
                    <a:bodyPr/>
                    <a:lstStyle/>
                    <a:p>
                      <a:pPr algn="ctr" fontAlgn="b"/>
                      <a:r>
                        <a:rPr lang="en-US" sz="1600" b="1" i="0" u="none" strike="noStrike" dirty="0">
                          <a:solidFill>
                            <a:srgbClr val="000000"/>
                          </a:solidFill>
                          <a:latin typeface="Calibri"/>
                        </a:rPr>
                        <a:t>29573</a:t>
                      </a:r>
                    </a:p>
                  </a:txBody>
                  <a:tcPr marL="9525" marR="9525" marT="9525" marB="0" anchor="ctr"/>
                </a:tc>
                <a:tc>
                  <a:txBody>
                    <a:bodyPr/>
                    <a:lstStyle/>
                    <a:p>
                      <a:pPr algn="ctr" fontAlgn="b"/>
                      <a:r>
                        <a:rPr lang="en-US" sz="1600" b="1" i="0" u="none" strike="noStrike" dirty="0">
                          <a:solidFill>
                            <a:srgbClr val="000000"/>
                          </a:solidFill>
                          <a:latin typeface="Calibri"/>
                        </a:rPr>
                        <a:t>94%</a:t>
                      </a:r>
                    </a:p>
                  </a:txBody>
                  <a:tcPr marL="9525" marR="9525" marT="9525" marB="0" anchor="ctr"/>
                </a:tc>
                <a:tc>
                  <a:txBody>
                    <a:bodyPr/>
                    <a:lstStyle/>
                    <a:p>
                      <a:pPr algn="ctr" fontAlgn="b"/>
                      <a:r>
                        <a:rPr lang="en-US" sz="1600" b="1" i="0" u="none" strike="noStrike" dirty="0">
                          <a:solidFill>
                            <a:srgbClr val="000000"/>
                          </a:solidFill>
                          <a:latin typeface="Calibri"/>
                        </a:rPr>
                        <a:t>26676</a:t>
                      </a:r>
                    </a:p>
                  </a:txBody>
                  <a:tcPr marL="9525" marR="9525" marT="9525" marB="0" anchor="ctr"/>
                </a:tc>
                <a:tc>
                  <a:txBody>
                    <a:bodyPr/>
                    <a:lstStyle/>
                    <a:p>
                      <a:pPr algn="ctr" fontAlgn="b"/>
                      <a:r>
                        <a:rPr lang="en-US" sz="1600" b="1" i="0" u="none" strike="noStrike" dirty="0">
                          <a:solidFill>
                            <a:srgbClr val="000000"/>
                          </a:solidFill>
                          <a:latin typeface="Calibri"/>
                        </a:rPr>
                        <a:t>24217</a:t>
                      </a:r>
                    </a:p>
                  </a:txBody>
                  <a:tcPr marL="9525" marR="9525" marT="9525" marB="0" anchor="ctr"/>
                </a:tc>
                <a:tc>
                  <a:txBody>
                    <a:bodyPr/>
                    <a:lstStyle/>
                    <a:p>
                      <a:pPr algn="ctr" fontAlgn="b"/>
                      <a:r>
                        <a:rPr lang="en-US" sz="1600" b="1" i="0" u="none" strike="noStrike" dirty="0">
                          <a:solidFill>
                            <a:srgbClr val="000000"/>
                          </a:solidFill>
                          <a:latin typeface="Calibri"/>
                        </a:rPr>
                        <a:t>91%</a:t>
                      </a:r>
                    </a:p>
                  </a:txBody>
                  <a:tcPr marL="9525" marR="9525" marT="9525" marB="0" anchor="ctr"/>
                </a:tc>
                <a:extLst>
                  <a:ext uri="{0D108BD9-81ED-4DB2-BD59-A6C34878D82A}">
                    <a16:rowId xmlns:a16="http://schemas.microsoft.com/office/drawing/2014/main" xmlns="" val="10006"/>
                  </a:ext>
                </a:extLst>
              </a:tr>
              <a:tr h="650648">
                <a:tc>
                  <a:txBody>
                    <a:bodyPr/>
                    <a:lstStyle/>
                    <a:p>
                      <a:pPr algn="ctr" fontAlgn="b"/>
                      <a:r>
                        <a:rPr lang="en-US" sz="1600" b="1" i="0" u="none" strike="noStrike" dirty="0">
                          <a:solidFill>
                            <a:srgbClr val="000000"/>
                          </a:solidFill>
                          <a:latin typeface="Calibri"/>
                        </a:rPr>
                        <a:t>Tripura </a:t>
                      </a:r>
                    </a:p>
                  </a:txBody>
                  <a:tcPr marL="9525" marR="9525" marT="9525" marB="0" anchor="ctr"/>
                </a:tc>
                <a:tc>
                  <a:txBody>
                    <a:bodyPr/>
                    <a:lstStyle/>
                    <a:p>
                      <a:pPr algn="ctr" fontAlgn="b"/>
                      <a:r>
                        <a:rPr lang="en-US" sz="1600" b="1" i="0" u="none" strike="noStrike" dirty="0">
                          <a:solidFill>
                            <a:srgbClr val="000000"/>
                          </a:solidFill>
                          <a:latin typeface="Calibri"/>
                        </a:rPr>
                        <a:t>233725</a:t>
                      </a:r>
                    </a:p>
                  </a:txBody>
                  <a:tcPr marL="9525" marR="9525" marT="9525" marB="0" anchor="ctr"/>
                </a:tc>
                <a:tc>
                  <a:txBody>
                    <a:bodyPr/>
                    <a:lstStyle/>
                    <a:p>
                      <a:pPr algn="ctr" fontAlgn="b"/>
                      <a:r>
                        <a:rPr lang="en-US" sz="1600" b="1" i="0" u="none" strike="noStrike" dirty="0">
                          <a:solidFill>
                            <a:srgbClr val="000000"/>
                          </a:solidFill>
                          <a:latin typeface="Calibri"/>
                        </a:rPr>
                        <a:t>208157</a:t>
                      </a:r>
                    </a:p>
                  </a:txBody>
                  <a:tcPr marL="9525" marR="9525" marT="9525" marB="0" anchor="ctr"/>
                </a:tc>
                <a:tc>
                  <a:txBody>
                    <a:bodyPr/>
                    <a:lstStyle/>
                    <a:p>
                      <a:pPr algn="ctr" fontAlgn="b"/>
                      <a:r>
                        <a:rPr lang="en-US" sz="1600" b="1" i="0" u="none" strike="noStrike" dirty="0">
                          <a:solidFill>
                            <a:srgbClr val="000000"/>
                          </a:solidFill>
                          <a:latin typeface="Calibri"/>
                        </a:rPr>
                        <a:t>89%</a:t>
                      </a:r>
                    </a:p>
                  </a:txBody>
                  <a:tcPr marL="9525" marR="9525" marT="9525" marB="0" anchor="ctr"/>
                </a:tc>
                <a:tc>
                  <a:txBody>
                    <a:bodyPr/>
                    <a:lstStyle/>
                    <a:p>
                      <a:pPr algn="ctr" fontAlgn="b"/>
                      <a:r>
                        <a:rPr lang="en-US" sz="1600" b="1" i="0" u="none" strike="noStrike" dirty="0">
                          <a:solidFill>
                            <a:srgbClr val="000000"/>
                          </a:solidFill>
                          <a:latin typeface="Calibri"/>
                        </a:rPr>
                        <a:t>134228</a:t>
                      </a:r>
                    </a:p>
                  </a:txBody>
                  <a:tcPr marL="9525" marR="9525" marT="9525" marB="0" anchor="ctr"/>
                </a:tc>
                <a:tc>
                  <a:txBody>
                    <a:bodyPr/>
                    <a:lstStyle/>
                    <a:p>
                      <a:pPr algn="ctr" fontAlgn="b"/>
                      <a:r>
                        <a:rPr lang="en-US" sz="1600" b="1" i="0" u="none" strike="noStrike" dirty="0">
                          <a:solidFill>
                            <a:srgbClr val="000000"/>
                          </a:solidFill>
                          <a:latin typeface="Calibri"/>
                        </a:rPr>
                        <a:t>123521</a:t>
                      </a:r>
                    </a:p>
                  </a:txBody>
                  <a:tcPr marL="9525" marR="9525" marT="9525" marB="0" anchor="ctr"/>
                </a:tc>
                <a:tc>
                  <a:txBody>
                    <a:bodyPr/>
                    <a:lstStyle/>
                    <a:p>
                      <a:pPr algn="ctr" fontAlgn="b"/>
                      <a:r>
                        <a:rPr lang="en-US" sz="1600" b="1" i="0" u="none" strike="noStrike" dirty="0">
                          <a:solidFill>
                            <a:srgbClr val="000000"/>
                          </a:solidFill>
                          <a:latin typeface="Calibri"/>
                        </a:rPr>
                        <a:t>92%</a:t>
                      </a:r>
                    </a:p>
                  </a:txBody>
                  <a:tcPr marL="9525" marR="9525" marT="9525" marB="0" anchor="ctr"/>
                </a:tc>
                <a:extLst>
                  <a:ext uri="{0D108BD9-81ED-4DB2-BD59-A6C34878D82A}">
                    <a16:rowId xmlns:a16="http://schemas.microsoft.com/office/drawing/2014/main" xmlns="" val="10007"/>
                  </a:ext>
                </a:extLst>
              </a:tr>
            </a:tbl>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5084"/>
            <a:ext cx="9144000" cy="53553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fontAlgn="base">
              <a:lnSpc>
                <a:spcPct val="90000"/>
              </a:lnSpc>
              <a:spcAft>
                <a:spcPct val="0"/>
              </a:spcAft>
            </a:pPr>
            <a:r>
              <a:rPr lang="en-US" sz="3200" b="1" dirty="0">
                <a:solidFill>
                  <a:srgbClr val="FFFFFF"/>
                </a:solidFill>
                <a:latin typeface="Calibri" panose="020F0502020204030204" pitchFamily="34" charset="0"/>
              </a:rPr>
              <a:t>Working Days (Primary &amp; U. Primary)</a:t>
            </a:r>
          </a:p>
        </p:txBody>
      </p:sp>
      <p:graphicFrame>
        <p:nvGraphicFramePr>
          <p:cNvPr id="10" name="Chart 9"/>
          <p:cNvGraphicFramePr/>
          <p:nvPr>
            <p:extLst>
              <p:ext uri="{D42A27DB-BD31-4B8C-83A1-F6EECF244321}">
                <p14:modId xmlns:p14="http://schemas.microsoft.com/office/powerpoint/2010/main" val="1387254167"/>
              </p:ext>
            </p:extLst>
          </p:nvPr>
        </p:nvGraphicFramePr>
        <p:xfrm>
          <a:off x="5527104" y="980728"/>
          <a:ext cx="3581400" cy="519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4</a:t>
            </a:fld>
            <a:endParaRPr lang="en-US"/>
          </a:p>
        </p:txBody>
      </p:sp>
      <p:graphicFrame>
        <p:nvGraphicFramePr>
          <p:cNvPr id="7" name="Table 6">
            <a:extLst>
              <a:ext uri="{FF2B5EF4-FFF2-40B4-BE49-F238E27FC236}">
                <a16:creationId xmlns:a16="http://schemas.microsoft.com/office/drawing/2014/main" xmlns="" id="{15C19B1B-7AFF-43DA-A102-0268B32293E4}"/>
              </a:ext>
            </a:extLst>
          </p:cNvPr>
          <p:cNvGraphicFramePr>
            <a:graphicFrameLocks noGrp="1"/>
          </p:cNvGraphicFramePr>
          <p:nvPr>
            <p:extLst>
              <p:ext uri="{D42A27DB-BD31-4B8C-83A1-F6EECF244321}">
                <p14:modId xmlns:p14="http://schemas.microsoft.com/office/powerpoint/2010/main" val="2052583612"/>
              </p:ext>
            </p:extLst>
          </p:nvPr>
        </p:nvGraphicFramePr>
        <p:xfrm>
          <a:off x="114671" y="980728"/>
          <a:ext cx="5412434" cy="5191470"/>
        </p:xfrm>
        <a:graphic>
          <a:graphicData uri="http://schemas.openxmlformats.org/drawingml/2006/table">
            <a:tbl>
              <a:tblPr firstRow="1" bandRow="1">
                <a:tableStyleId>{5C22544A-7EE6-4342-B048-85BDC9FD1C3A}</a:tableStyleId>
              </a:tblPr>
              <a:tblGrid>
                <a:gridCol w="1072953">
                  <a:extLst>
                    <a:ext uri="{9D8B030D-6E8A-4147-A177-3AD203B41FA5}">
                      <a16:colId xmlns:a16="http://schemas.microsoft.com/office/drawing/2014/main" xmlns="" val="20000"/>
                    </a:ext>
                  </a:extLst>
                </a:gridCol>
                <a:gridCol w="623481">
                  <a:extLst>
                    <a:ext uri="{9D8B030D-6E8A-4147-A177-3AD203B41FA5}">
                      <a16:colId xmlns:a16="http://schemas.microsoft.com/office/drawing/2014/main" xmlns="" val="20001"/>
                    </a:ext>
                  </a:extLst>
                </a:gridCol>
                <a:gridCol w="672663">
                  <a:extLst>
                    <a:ext uri="{9D8B030D-6E8A-4147-A177-3AD203B41FA5}">
                      <a16:colId xmlns:a16="http://schemas.microsoft.com/office/drawing/2014/main" xmlns="" val="20002"/>
                    </a:ext>
                  </a:extLst>
                </a:gridCol>
                <a:gridCol w="723722">
                  <a:extLst>
                    <a:ext uri="{9D8B030D-6E8A-4147-A177-3AD203B41FA5}">
                      <a16:colId xmlns:a16="http://schemas.microsoft.com/office/drawing/2014/main" xmlns="" val="20003"/>
                    </a:ext>
                  </a:extLst>
                </a:gridCol>
                <a:gridCol w="773205">
                  <a:extLst>
                    <a:ext uri="{9D8B030D-6E8A-4147-A177-3AD203B41FA5}">
                      <a16:colId xmlns:a16="http://schemas.microsoft.com/office/drawing/2014/main" xmlns="" val="20004"/>
                    </a:ext>
                  </a:extLst>
                </a:gridCol>
                <a:gridCol w="773205">
                  <a:extLst>
                    <a:ext uri="{9D8B030D-6E8A-4147-A177-3AD203B41FA5}">
                      <a16:colId xmlns:a16="http://schemas.microsoft.com/office/drawing/2014/main" xmlns="" val="20005"/>
                    </a:ext>
                  </a:extLst>
                </a:gridCol>
                <a:gridCol w="773205">
                  <a:extLst>
                    <a:ext uri="{9D8B030D-6E8A-4147-A177-3AD203B41FA5}">
                      <a16:colId xmlns:a16="http://schemas.microsoft.com/office/drawing/2014/main" xmlns="" val="20006"/>
                    </a:ext>
                  </a:extLst>
                </a:gridCol>
              </a:tblGrid>
              <a:tr h="683845">
                <a:tc rowSpan="2">
                  <a:txBody>
                    <a:bodyPr/>
                    <a:lstStyle/>
                    <a:p>
                      <a:pPr algn="ctr" fontAlgn="b"/>
                      <a:r>
                        <a:rPr lang="en-US" sz="1800" b="1" u="none" strike="noStrike" dirty="0"/>
                        <a:t>Name of State</a:t>
                      </a:r>
                      <a:endParaRPr lang="en-US" sz="1800" b="1" i="0" u="none" strike="noStrike" dirty="0">
                        <a:solidFill>
                          <a:srgbClr val="000000"/>
                        </a:solidFill>
                        <a:latin typeface="Calibri"/>
                      </a:endParaRPr>
                    </a:p>
                  </a:txBody>
                  <a:tcPr marL="9525" marR="9525" marT="9525" marB="0" anchor="ctr"/>
                </a:tc>
                <a:tc gridSpan="3">
                  <a:txBody>
                    <a:bodyPr/>
                    <a:lstStyle/>
                    <a:p>
                      <a:pPr algn="ctr" fontAlgn="b"/>
                      <a:r>
                        <a:rPr lang="en-US" sz="1800" b="1" u="none" strike="noStrike" dirty="0"/>
                        <a:t>Working Days (Pry)</a:t>
                      </a:r>
                      <a:endParaRPr lang="en-US" sz="18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800" b="1" u="none" strike="noStrike" dirty="0"/>
                        <a:t>Working Days (</a:t>
                      </a:r>
                      <a:r>
                        <a:rPr lang="en-US" sz="1800" b="1" u="none" strike="noStrike" dirty="0" err="1"/>
                        <a:t>U.Pry</a:t>
                      </a:r>
                      <a:r>
                        <a:rPr lang="en-US" sz="1800" b="1" u="none" strike="noStrike" dirty="0"/>
                        <a:t>)</a:t>
                      </a:r>
                      <a:endParaRPr lang="en-US" sz="18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23357">
                <a:tc vMerge="1">
                  <a:txBody>
                    <a:bodyPr/>
                    <a:lstStyle/>
                    <a:p>
                      <a:endParaRPr lang="en-US"/>
                    </a:p>
                  </a:txBody>
                  <a:tcPr/>
                </a:tc>
                <a:tc>
                  <a:txBody>
                    <a:bodyPr/>
                    <a:lstStyle/>
                    <a:p>
                      <a:pPr algn="ctr" fontAlgn="b"/>
                      <a:r>
                        <a:rPr lang="en-US" sz="1400" b="1" u="none" strike="noStrike"/>
                        <a:t>PAB Approval</a:t>
                      </a:r>
                      <a:endParaRPr lang="en-US" sz="1400" b="1" i="0" u="none" strike="noStrike">
                        <a:solidFill>
                          <a:srgbClr val="000000"/>
                        </a:solidFill>
                        <a:latin typeface="Calibri"/>
                      </a:endParaRPr>
                    </a:p>
                  </a:txBody>
                  <a:tcPr marL="9525" marR="9525" marT="9525" marB="0" anchor="ctr"/>
                </a:tc>
                <a:tc>
                  <a:txBody>
                    <a:bodyPr/>
                    <a:lstStyle/>
                    <a:p>
                      <a:pPr algn="ctr" fontAlgn="b"/>
                      <a:r>
                        <a:rPr lang="en-US" sz="1400" b="1" u="none" strike="noStrike" dirty="0"/>
                        <a:t>Covered</a:t>
                      </a:r>
                      <a:endParaRPr lang="en-US" sz="1400" b="1" i="0" u="none" strike="noStrike" dirty="0">
                        <a:solidFill>
                          <a:srgbClr val="000000"/>
                        </a:solidFill>
                        <a:latin typeface="Calibri"/>
                      </a:endParaRPr>
                    </a:p>
                  </a:txBody>
                  <a:tcPr marL="9525" marR="9525" marT="9525" marB="0" anchor="ctr"/>
                </a:tc>
                <a:tc>
                  <a:txBody>
                    <a:bodyPr/>
                    <a:lstStyle/>
                    <a:p>
                      <a:pPr algn="ctr" fontAlgn="b"/>
                      <a:r>
                        <a:rPr lang="en-US" sz="1400" b="1" u="none" strike="noStrike" dirty="0"/>
                        <a:t>%age </a:t>
                      </a:r>
                      <a:endParaRPr lang="en-US" sz="1400" b="1" i="0" u="none" strike="noStrike" dirty="0">
                        <a:solidFill>
                          <a:srgbClr val="000000"/>
                        </a:solidFill>
                        <a:latin typeface="Calibri"/>
                      </a:endParaRPr>
                    </a:p>
                  </a:txBody>
                  <a:tcPr marL="9525" marR="9525" marT="9525" marB="0" anchor="ctr"/>
                </a:tc>
                <a:tc>
                  <a:txBody>
                    <a:bodyPr/>
                    <a:lstStyle/>
                    <a:p>
                      <a:pPr algn="ctr" fontAlgn="b"/>
                      <a:r>
                        <a:rPr lang="en-US" sz="1400" b="1" u="none" strike="noStrike" dirty="0"/>
                        <a:t>PAB Approval</a:t>
                      </a:r>
                      <a:endParaRPr lang="en-US" sz="1400" b="1" i="0" u="none" strike="noStrike" dirty="0">
                        <a:solidFill>
                          <a:srgbClr val="000000"/>
                        </a:solidFill>
                        <a:latin typeface="Calibri"/>
                      </a:endParaRPr>
                    </a:p>
                  </a:txBody>
                  <a:tcPr marL="9525" marR="9525" marT="9525" marB="0" anchor="ctr"/>
                </a:tc>
                <a:tc>
                  <a:txBody>
                    <a:bodyPr/>
                    <a:lstStyle/>
                    <a:p>
                      <a:pPr algn="ctr" fontAlgn="b"/>
                      <a:r>
                        <a:rPr lang="en-US" sz="1400" b="1" u="none" strike="noStrike" dirty="0"/>
                        <a:t>Covered</a:t>
                      </a:r>
                      <a:endParaRPr lang="en-US" sz="1400" b="1" i="0" u="none" strike="noStrike" dirty="0">
                        <a:solidFill>
                          <a:srgbClr val="000000"/>
                        </a:solidFill>
                        <a:latin typeface="Calibri"/>
                      </a:endParaRPr>
                    </a:p>
                  </a:txBody>
                  <a:tcPr marL="9525" marR="9525" marT="9525" marB="0" anchor="ctr"/>
                </a:tc>
                <a:tc>
                  <a:txBody>
                    <a:bodyPr/>
                    <a:lstStyle/>
                    <a:p>
                      <a:pPr algn="ctr" fontAlgn="b"/>
                      <a:r>
                        <a:rPr lang="en-US" sz="1400" b="1" u="none" strike="noStrike" dirty="0"/>
                        <a:t>%age </a:t>
                      </a:r>
                      <a:endParaRPr lang="en-US" sz="1400" b="1"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1"/>
                  </a:ext>
                </a:extLst>
              </a:tr>
              <a:tr h="619093">
                <a:tc>
                  <a:txBody>
                    <a:bodyPr/>
                    <a:lstStyle/>
                    <a:p>
                      <a:pPr algn="ctr" fontAlgn="b"/>
                      <a:r>
                        <a:rPr lang="en-US" sz="1800" b="1" u="none" strike="noStrike" dirty="0"/>
                        <a:t>Arunachal Pradesh</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219</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99%</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219</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99%</a:t>
                      </a:r>
                      <a:endParaRPr lang="en-US" sz="1800" b="1"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2"/>
                  </a:ext>
                </a:extLst>
              </a:tr>
              <a:tr h="593035">
                <a:tc>
                  <a:txBody>
                    <a:bodyPr/>
                    <a:lstStyle/>
                    <a:p>
                      <a:pPr algn="ctr" fontAlgn="b"/>
                      <a:r>
                        <a:rPr lang="en-US" sz="1800" b="1" u="none" strike="noStrike" dirty="0"/>
                        <a:t>Meghalaya</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200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190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95%</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208</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94%</a:t>
                      </a:r>
                      <a:endParaRPr lang="en-US" sz="1800" b="1"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3"/>
                  </a:ext>
                </a:extLst>
              </a:tr>
              <a:tr h="593035">
                <a:tc>
                  <a:txBody>
                    <a:bodyPr/>
                    <a:lstStyle/>
                    <a:p>
                      <a:pPr algn="ctr" fontAlgn="b"/>
                      <a:r>
                        <a:rPr lang="en-US" sz="1800" b="1" u="none" strike="noStrike" dirty="0"/>
                        <a:t>Mizoram</a:t>
                      </a:r>
                      <a:r>
                        <a:rPr lang="en-US" sz="1800" b="1" u="none" strike="noStrike" baseline="0" dirty="0"/>
                        <a:t>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202</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202</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100%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212</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212</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100%</a:t>
                      </a:r>
                      <a:endParaRPr lang="en-US" sz="1800" b="1"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4"/>
                  </a:ext>
                </a:extLst>
              </a:tr>
              <a:tr h="593035">
                <a:tc>
                  <a:txBody>
                    <a:bodyPr/>
                    <a:lstStyle/>
                    <a:p>
                      <a:pPr algn="ctr" fontAlgn="b"/>
                      <a:r>
                        <a:rPr lang="en-US" sz="1800" b="1" u="none" strike="noStrike" dirty="0"/>
                        <a:t>Nagaland</a:t>
                      </a:r>
                      <a:r>
                        <a:rPr lang="en-US" sz="1800" b="1" u="none" strike="noStrike" baseline="0" dirty="0"/>
                        <a:t>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100%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100%</a:t>
                      </a:r>
                      <a:endParaRPr lang="en-US" sz="1800" b="1"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5"/>
                  </a:ext>
                </a:extLst>
              </a:tr>
              <a:tr h="593035">
                <a:tc>
                  <a:txBody>
                    <a:bodyPr/>
                    <a:lstStyle/>
                    <a:p>
                      <a:pPr algn="ctr" fontAlgn="b"/>
                      <a:r>
                        <a:rPr lang="en-US" sz="1800" b="1" u="none" strike="noStrike" dirty="0"/>
                        <a:t>Sikkim</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224</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224</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100%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224</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224</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100%</a:t>
                      </a:r>
                      <a:endParaRPr lang="en-US" sz="1800" b="1"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6"/>
                  </a:ext>
                </a:extLst>
              </a:tr>
              <a:tr h="593035">
                <a:tc>
                  <a:txBody>
                    <a:bodyPr/>
                    <a:lstStyle/>
                    <a:p>
                      <a:pPr algn="ctr" fontAlgn="b"/>
                      <a:r>
                        <a:rPr lang="en-US" sz="1800" b="1" u="none" strike="noStrike" dirty="0"/>
                        <a:t>Tripura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230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226</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98%</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230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225</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u="none" strike="noStrike" dirty="0"/>
                        <a:t>97%</a:t>
                      </a:r>
                      <a:endParaRPr lang="en-US" sz="1800" b="1"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78855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384"/>
            <a:ext cx="9144000" cy="480131"/>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fontAlgn="base">
              <a:lnSpc>
                <a:spcPct val="90000"/>
              </a:lnSpc>
              <a:spcBef>
                <a:spcPct val="0"/>
              </a:spcBef>
              <a:spcAft>
                <a:spcPct val="0"/>
              </a:spcAft>
              <a:buNone/>
              <a:defRPr sz="2800" b="1">
                <a:solidFill>
                  <a:srgbClr val="FFFFFF"/>
                </a:solidFill>
                <a:latin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Engagement of Cook-cum-helpers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2279671514"/>
              </p:ext>
            </p:extLst>
          </p:nvPr>
        </p:nvGraphicFramePr>
        <p:xfrm>
          <a:off x="228600" y="620688"/>
          <a:ext cx="4487416" cy="5735660"/>
        </p:xfrm>
        <a:graphic>
          <a:graphicData uri="http://schemas.openxmlformats.org/drawingml/2006/table">
            <a:tbl>
              <a:tblPr firstRow="1" bandRow="1">
                <a:tableStyleId>{5C22544A-7EE6-4342-B048-85BDC9FD1C3A}</a:tableStyleId>
              </a:tblPr>
              <a:tblGrid>
                <a:gridCol w="1430364">
                  <a:extLst>
                    <a:ext uri="{9D8B030D-6E8A-4147-A177-3AD203B41FA5}">
                      <a16:colId xmlns:a16="http://schemas.microsoft.com/office/drawing/2014/main" xmlns="" val="20000"/>
                    </a:ext>
                  </a:extLst>
                </a:gridCol>
                <a:gridCol w="1009669">
                  <a:extLst>
                    <a:ext uri="{9D8B030D-6E8A-4147-A177-3AD203B41FA5}">
                      <a16:colId xmlns:a16="http://schemas.microsoft.com/office/drawing/2014/main" xmlns="" val="20001"/>
                    </a:ext>
                  </a:extLst>
                </a:gridCol>
                <a:gridCol w="925529">
                  <a:extLst>
                    <a:ext uri="{9D8B030D-6E8A-4147-A177-3AD203B41FA5}">
                      <a16:colId xmlns:a16="http://schemas.microsoft.com/office/drawing/2014/main" xmlns="" val="20002"/>
                    </a:ext>
                  </a:extLst>
                </a:gridCol>
                <a:gridCol w="1121854">
                  <a:extLst>
                    <a:ext uri="{9D8B030D-6E8A-4147-A177-3AD203B41FA5}">
                      <a16:colId xmlns:a16="http://schemas.microsoft.com/office/drawing/2014/main" xmlns="" val="20003"/>
                    </a:ext>
                  </a:extLst>
                </a:gridCol>
              </a:tblGrid>
              <a:tr h="988550">
                <a:tc>
                  <a:txBody>
                    <a:bodyPr/>
                    <a:lstStyle/>
                    <a:p>
                      <a:pPr algn="ctr" fontAlgn="b"/>
                      <a:r>
                        <a:rPr lang="en-US" sz="1800" b="1" u="none" strike="noStrike" dirty="0"/>
                        <a:t>State</a:t>
                      </a:r>
                      <a:endParaRPr lang="en-US" sz="1800" b="1" i="0" u="none" strike="noStrike" dirty="0">
                        <a:solidFill>
                          <a:srgbClr val="000000"/>
                        </a:solidFill>
                        <a:latin typeface="Calibri"/>
                      </a:endParaRPr>
                    </a:p>
                  </a:txBody>
                  <a:tcPr marL="0" marR="0" marT="0" marB="0" anchor="ctr"/>
                </a:tc>
                <a:tc>
                  <a:txBody>
                    <a:bodyPr/>
                    <a:lstStyle/>
                    <a:p>
                      <a:pPr algn="ctr" fontAlgn="b"/>
                      <a:r>
                        <a:rPr lang="en-US" sz="1800" b="1" u="none" strike="noStrike" dirty="0"/>
                        <a:t>PAB Approval</a:t>
                      </a:r>
                      <a:endParaRPr lang="en-US" sz="1800" b="1" i="0" u="none" strike="noStrike" dirty="0">
                        <a:solidFill>
                          <a:srgbClr val="000000"/>
                        </a:solidFill>
                        <a:latin typeface="Calibri"/>
                      </a:endParaRPr>
                    </a:p>
                  </a:txBody>
                  <a:tcPr marL="0" marR="0" marT="0" marB="0" anchor="ctr"/>
                </a:tc>
                <a:tc>
                  <a:txBody>
                    <a:bodyPr/>
                    <a:lstStyle/>
                    <a:p>
                      <a:pPr algn="ctr" fontAlgn="b"/>
                      <a:r>
                        <a:rPr lang="en-US" sz="1800" b="1" u="none" strike="noStrike" dirty="0"/>
                        <a:t>Engaged</a:t>
                      </a:r>
                      <a:endParaRPr lang="en-US" sz="1800" b="1" i="0" u="none" strike="noStrike" dirty="0">
                        <a:solidFill>
                          <a:srgbClr val="000000"/>
                        </a:solidFill>
                        <a:latin typeface="Calibri"/>
                      </a:endParaRPr>
                    </a:p>
                  </a:txBody>
                  <a:tcPr marL="0" marR="0" marT="0" marB="0" anchor="ctr"/>
                </a:tc>
                <a:tc>
                  <a:txBody>
                    <a:bodyPr/>
                    <a:lstStyle/>
                    <a:p>
                      <a:pPr algn="ctr" fontAlgn="b"/>
                      <a:r>
                        <a:rPr lang="en-US" sz="1800" b="1" u="none" strike="noStrike" dirty="0"/>
                        <a:t>%age </a:t>
                      </a:r>
                      <a:endParaRPr lang="en-US" sz="1800" b="1"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0"/>
                  </a:ext>
                </a:extLst>
              </a:tr>
              <a:tr h="751712">
                <a:tc>
                  <a:txBody>
                    <a:bodyPr/>
                    <a:lstStyle/>
                    <a:p>
                      <a:pPr algn="ctr" fontAlgn="b"/>
                      <a:r>
                        <a:rPr lang="en-US" sz="1800" b="1" u="none" strike="noStrike" dirty="0"/>
                        <a:t>Arunachal</a:t>
                      </a:r>
                      <a:r>
                        <a:rPr lang="en-US" sz="1800" b="1" u="none" strike="noStrike" baseline="0" dirty="0"/>
                        <a:t> Pradesh</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12856</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12427</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96%</a:t>
                      </a:r>
                      <a:endParaRPr lang="en-US" sz="1600" b="1"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1"/>
                  </a:ext>
                </a:extLst>
              </a:tr>
              <a:tr h="751712">
                <a:tc>
                  <a:txBody>
                    <a:bodyPr/>
                    <a:lstStyle/>
                    <a:p>
                      <a:pPr algn="ctr" fontAlgn="b"/>
                      <a:r>
                        <a:rPr lang="en-US" sz="1800" b="1" u="none" strike="noStrike" dirty="0"/>
                        <a:t>Meghalaya</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18547</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17997</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97%</a:t>
                      </a:r>
                      <a:endParaRPr lang="en-US" sz="1600" b="1"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2"/>
                  </a:ext>
                </a:extLst>
              </a:tr>
              <a:tr h="751712">
                <a:tc>
                  <a:txBody>
                    <a:bodyPr/>
                    <a:lstStyle/>
                    <a:p>
                      <a:pPr algn="ctr" fontAlgn="b"/>
                      <a:r>
                        <a:rPr lang="en-US" sz="1800" b="1" u="none" strike="noStrike" dirty="0"/>
                        <a:t>Mizoram</a:t>
                      </a:r>
                      <a:r>
                        <a:rPr lang="en-US" sz="1800" b="1" u="none" strike="noStrike" baseline="0" dirty="0"/>
                        <a:t>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5220</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i="0" u="none" strike="noStrike" dirty="0">
                          <a:solidFill>
                            <a:srgbClr val="000000"/>
                          </a:solidFill>
                          <a:latin typeface="Calibri"/>
                        </a:rPr>
                        <a:t>4894</a:t>
                      </a:r>
                    </a:p>
                  </a:txBody>
                  <a:tcPr marL="0" marR="0" marT="0" marB="0" anchor="ctr"/>
                </a:tc>
                <a:tc>
                  <a:txBody>
                    <a:bodyPr/>
                    <a:lstStyle/>
                    <a:p>
                      <a:pPr algn="ctr" fontAlgn="b"/>
                      <a:r>
                        <a:rPr lang="en-US" sz="1600" b="1" u="none" strike="noStrike" dirty="0"/>
                        <a:t>94%</a:t>
                      </a:r>
                      <a:endParaRPr lang="en-US" sz="1600" b="1"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3"/>
                  </a:ext>
                </a:extLst>
              </a:tr>
              <a:tr h="988550">
                <a:tc>
                  <a:txBody>
                    <a:bodyPr/>
                    <a:lstStyle/>
                    <a:p>
                      <a:pPr algn="ctr" fontAlgn="b"/>
                      <a:r>
                        <a:rPr lang="en-US" sz="1800" b="1" u="none" strike="noStrike" dirty="0"/>
                        <a:t>Nagaland</a:t>
                      </a:r>
                      <a:r>
                        <a:rPr lang="en-US" sz="1800" b="1" u="none" strike="noStrike" baseline="0" dirty="0"/>
                        <a:t>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4695</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4695</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100%</a:t>
                      </a:r>
                      <a:endParaRPr lang="en-US" sz="1600" b="1"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4"/>
                  </a:ext>
                </a:extLst>
              </a:tr>
              <a:tr h="751712">
                <a:tc>
                  <a:txBody>
                    <a:bodyPr/>
                    <a:lstStyle/>
                    <a:p>
                      <a:pPr algn="ctr" fontAlgn="b"/>
                      <a:r>
                        <a:rPr lang="en-US" sz="1800" b="1" u="none" strike="noStrike" dirty="0"/>
                        <a:t>Sikkim</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1891</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1881</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99%</a:t>
                      </a:r>
                      <a:endParaRPr lang="en-US" sz="1600" b="1"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5"/>
                  </a:ext>
                </a:extLst>
              </a:tr>
              <a:tr h="751712">
                <a:tc>
                  <a:txBody>
                    <a:bodyPr/>
                    <a:lstStyle/>
                    <a:p>
                      <a:pPr algn="ctr" fontAlgn="b"/>
                      <a:r>
                        <a:rPr lang="en-US" sz="1800" b="1" u="none" strike="noStrike" dirty="0"/>
                        <a:t>Tripura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11028</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11002</a:t>
                      </a:r>
                      <a:endParaRPr lang="en-US" sz="1600" b="1" i="0" u="none" strike="noStrike" dirty="0">
                        <a:solidFill>
                          <a:srgbClr val="000000"/>
                        </a:solidFill>
                        <a:latin typeface="Calibri"/>
                      </a:endParaRPr>
                    </a:p>
                  </a:txBody>
                  <a:tcPr marL="0" marR="0" marT="0" marB="0" anchor="ctr"/>
                </a:tc>
                <a:tc>
                  <a:txBody>
                    <a:bodyPr/>
                    <a:lstStyle/>
                    <a:p>
                      <a:pPr algn="ctr" fontAlgn="b"/>
                      <a:r>
                        <a:rPr lang="en-US" sz="1600" b="1" u="none" strike="noStrike" dirty="0"/>
                        <a:t>100%</a:t>
                      </a:r>
                      <a:endParaRPr lang="en-US" sz="1600" b="1"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6"/>
                  </a:ext>
                </a:extLst>
              </a:tr>
            </a:tbl>
          </a:graphicData>
        </a:graphic>
      </p:graphicFrame>
      <p:graphicFrame>
        <p:nvGraphicFramePr>
          <p:cNvPr id="7" name="Chart 6"/>
          <p:cNvGraphicFramePr/>
          <p:nvPr>
            <p:extLst>
              <p:ext uri="{D42A27DB-BD31-4B8C-83A1-F6EECF244321}">
                <p14:modId xmlns:p14="http://schemas.microsoft.com/office/powerpoint/2010/main" val="58943007"/>
              </p:ext>
            </p:extLst>
          </p:nvPr>
        </p:nvGraphicFramePr>
        <p:xfrm>
          <a:off x="4876800" y="980728"/>
          <a:ext cx="3581400" cy="519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5</a:t>
            </a:fld>
            <a:endParaRPr lang="en-US"/>
          </a:p>
        </p:txBody>
      </p:sp>
    </p:spTree>
    <p:extLst>
      <p:ext uri="{BB962C8B-B14F-4D97-AF65-F5344CB8AC3E}">
        <p14:creationId xmlns:p14="http://schemas.microsoft.com/office/powerpoint/2010/main" val="193226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480131"/>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fontAlgn="base">
              <a:lnSpc>
                <a:spcPct val="90000"/>
              </a:lnSpc>
              <a:spcBef>
                <a:spcPct val="0"/>
              </a:spcBef>
              <a:spcAft>
                <a:spcPct val="0"/>
              </a:spcAft>
              <a:buNone/>
              <a:defRPr sz="2800" b="1">
                <a:solidFill>
                  <a:srgbClr val="FFFFFF"/>
                </a:solidFill>
                <a:latin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Procurement of Kitchen </a:t>
            </a:r>
            <a:r>
              <a:rPr lang="en-US"/>
              <a:t>devices </a:t>
            </a:r>
            <a:r>
              <a:rPr lang="en-US" dirty="0"/>
              <a:t>(Primary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230955256"/>
              </p:ext>
            </p:extLst>
          </p:nvPr>
        </p:nvGraphicFramePr>
        <p:xfrm>
          <a:off x="152400" y="908720"/>
          <a:ext cx="4923656" cy="5187276"/>
        </p:xfrm>
        <a:graphic>
          <a:graphicData uri="http://schemas.openxmlformats.org/drawingml/2006/table">
            <a:tbl>
              <a:tblPr firstRow="1" bandRow="1">
                <a:tableStyleId>{5C22544A-7EE6-4342-B048-85BDC9FD1C3A}</a:tableStyleId>
              </a:tblPr>
              <a:tblGrid>
                <a:gridCol w="1585584">
                  <a:extLst>
                    <a:ext uri="{9D8B030D-6E8A-4147-A177-3AD203B41FA5}">
                      <a16:colId xmlns:a16="http://schemas.microsoft.com/office/drawing/2014/main" xmlns="" val="20000"/>
                    </a:ext>
                  </a:extLst>
                </a:gridCol>
                <a:gridCol w="1084874">
                  <a:extLst>
                    <a:ext uri="{9D8B030D-6E8A-4147-A177-3AD203B41FA5}">
                      <a16:colId xmlns:a16="http://schemas.microsoft.com/office/drawing/2014/main" xmlns="" val="20001"/>
                    </a:ext>
                  </a:extLst>
                </a:gridCol>
                <a:gridCol w="1022284">
                  <a:extLst>
                    <a:ext uri="{9D8B030D-6E8A-4147-A177-3AD203B41FA5}">
                      <a16:colId xmlns:a16="http://schemas.microsoft.com/office/drawing/2014/main" xmlns="" val="20002"/>
                    </a:ext>
                  </a:extLst>
                </a:gridCol>
                <a:gridCol w="1230914">
                  <a:extLst>
                    <a:ext uri="{9D8B030D-6E8A-4147-A177-3AD203B41FA5}">
                      <a16:colId xmlns:a16="http://schemas.microsoft.com/office/drawing/2014/main" xmlns="" val="20003"/>
                    </a:ext>
                  </a:extLst>
                </a:gridCol>
              </a:tblGrid>
              <a:tr h="894611">
                <a:tc>
                  <a:txBody>
                    <a:bodyPr/>
                    <a:lstStyle/>
                    <a:p>
                      <a:pPr algn="ctr" fontAlgn="b"/>
                      <a:r>
                        <a:rPr lang="en-US" sz="2400" b="1" i="0" u="none" strike="noStrike" dirty="0">
                          <a:solidFill>
                            <a:schemeClr val="bg1"/>
                          </a:solidFill>
                          <a:latin typeface="Calibri"/>
                        </a:rPr>
                        <a:t>State</a:t>
                      </a:r>
                    </a:p>
                  </a:txBody>
                  <a:tcPr marL="0" marR="0" marT="0" marB="0" anchor="ctr"/>
                </a:tc>
                <a:tc>
                  <a:txBody>
                    <a:bodyPr/>
                    <a:lstStyle/>
                    <a:p>
                      <a:pPr algn="ctr" fontAlgn="b"/>
                      <a:r>
                        <a:rPr lang="en-US" sz="2000" b="1" i="0" u="none" strike="noStrike" dirty="0">
                          <a:solidFill>
                            <a:schemeClr val="bg1"/>
                          </a:solidFill>
                          <a:latin typeface="Calibri"/>
                        </a:rPr>
                        <a:t>PAB Approval</a:t>
                      </a:r>
                    </a:p>
                  </a:txBody>
                  <a:tcPr marL="9525" marR="9525" marT="9525" marB="0" anchor="ctr"/>
                </a:tc>
                <a:tc>
                  <a:txBody>
                    <a:bodyPr/>
                    <a:lstStyle/>
                    <a:p>
                      <a:pPr algn="ctr" fontAlgn="b"/>
                      <a:r>
                        <a:rPr lang="en-US" sz="2000" b="1" i="0" u="none" strike="noStrike" dirty="0">
                          <a:solidFill>
                            <a:schemeClr val="bg1"/>
                          </a:solidFill>
                          <a:latin typeface="Calibri"/>
                        </a:rPr>
                        <a:t>Procured</a:t>
                      </a:r>
                    </a:p>
                  </a:txBody>
                  <a:tcPr marL="9525" marR="9525" marT="9525" marB="0" anchor="ctr"/>
                </a:tc>
                <a:tc>
                  <a:txBody>
                    <a:bodyPr/>
                    <a:lstStyle/>
                    <a:p>
                      <a:pPr algn="ctr" fontAlgn="b"/>
                      <a:r>
                        <a:rPr lang="en-US" sz="2000" b="1" i="0" u="none" strike="noStrike" dirty="0">
                          <a:solidFill>
                            <a:schemeClr val="bg1"/>
                          </a:solidFill>
                          <a:latin typeface="Calibri"/>
                        </a:rPr>
                        <a:t>%age </a:t>
                      </a:r>
                    </a:p>
                  </a:txBody>
                  <a:tcPr marL="9525" marR="9525" marT="9525" marB="0" anchor="ctr"/>
                </a:tc>
                <a:extLst>
                  <a:ext uri="{0D108BD9-81ED-4DB2-BD59-A6C34878D82A}">
                    <a16:rowId xmlns:a16="http://schemas.microsoft.com/office/drawing/2014/main" xmlns="" val="10000"/>
                  </a:ext>
                </a:extLst>
              </a:tr>
              <a:tr h="744250">
                <a:tc>
                  <a:txBody>
                    <a:bodyPr/>
                    <a:lstStyle/>
                    <a:p>
                      <a:pPr algn="ctr" fontAlgn="b"/>
                      <a:r>
                        <a:rPr lang="en-US" sz="2000" b="1" i="0" u="none" strike="noStrike" dirty="0">
                          <a:solidFill>
                            <a:srgbClr val="000000"/>
                          </a:solidFill>
                          <a:latin typeface="Calibri"/>
                        </a:rPr>
                        <a:t>Arunachal</a:t>
                      </a:r>
                      <a:r>
                        <a:rPr lang="en-US" sz="2000" b="1" i="0" u="none" strike="noStrike" baseline="0" dirty="0">
                          <a:solidFill>
                            <a:srgbClr val="000000"/>
                          </a:solidFill>
                          <a:latin typeface="Calibri"/>
                        </a:rPr>
                        <a:t> Pradesh</a:t>
                      </a:r>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1" i="0" u="none" strike="noStrike" dirty="0">
                          <a:solidFill>
                            <a:srgbClr val="000000"/>
                          </a:solidFill>
                          <a:latin typeface="Calibri"/>
                        </a:rPr>
                        <a:t>8464</a:t>
                      </a:r>
                    </a:p>
                  </a:txBody>
                  <a:tcPr marL="0" marR="0" marT="0" marB="0" anchor="ctr"/>
                </a:tc>
                <a:tc>
                  <a:txBody>
                    <a:bodyPr/>
                    <a:lstStyle/>
                    <a:p>
                      <a:pPr algn="ctr" fontAlgn="b"/>
                      <a:r>
                        <a:rPr lang="en-US" sz="2000" b="1" i="0" u="none" strike="noStrike" dirty="0">
                          <a:solidFill>
                            <a:srgbClr val="000000"/>
                          </a:solidFill>
                          <a:latin typeface="Calibri"/>
                        </a:rPr>
                        <a:t>8464</a:t>
                      </a:r>
                    </a:p>
                  </a:txBody>
                  <a:tcPr marL="0" marR="0" marT="0" marB="0" anchor="ctr"/>
                </a:tc>
                <a:tc>
                  <a:txBody>
                    <a:bodyPr/>
                    <a:lstStyle/>
                    <a:p>
                      <a:pPr algn="ctr" fontAlgn="b"/>
                      <a:r>
                        <a:rPr lang="en-US" sz="2000" b="1" i="0" u="none" strike="noStrike" dirty="0">
                          <a:solidFill>
                            <a:srgbClr val="000000"/>
                          </a:solidFill>
                          <a:latin typeface="Calibri"/>
                        </a:rPr>
                        <a:t>100%</a:t>
                      </a:r>
                    </a:p>
                  </a:txBody>
                  <a:tcPr marL="0" marR="0" marT="0" marB="0" anchor="ctr"/>
                </a:tc>
                <a:extLst>
                  <a:ext uri="{0D108BD9-81ED-4DB2-BD59-A6C34878D82A}">
                    <a16:rowId xmlns:a16="http://schemas.microsoft.com/office/drawing/2014/main" xmlns="" val="10001"/>
                  </a:ext>
                </a:extLst>
              </a:tr>
              <a:tr h="709683">
                <a:tc>
                  <a:txBody>
                    <a:bodyPr/>
                    <a:lstStyle/>
                    <a:p>
                      <a:pPr algn="ctr" fontAlgn="b"/>
                      <a:r>
                        <a:rPr lang="en-US" sz="2000" b="1" i="0" u="none" strike="noStrike" dirty="0">
                          <a:solidFill>
                            <a:srgbClr val="000000"/>
                          </a:solidFill>
                          <a:latin typeface="Calibri"/>
                        </a:rPr>
                        <a:t>Meghalaya</a:t>
                      </a:r>
                    </a:p>
                  </a:txBody>
                  <a:tcPr marL="9525" marR="9525" marT="9525" marB="0" anchor="ctr"/>
                </a:tc>
                <a:tc>
                  <a:txBody>
                    <a:bodyPr/>
                    <a:lstStyle/>
                    <a:p>
                      <a:pPr algn="ctr" fontAlgn="b"/>
                      <a:r>
                        <a:rPr lang="en-US" sz="2000" b="1" i="0" u="none" strike="noStrike" dirty="0">
                          <a:solidFill>
                            <a:srgbClr val="000000"/>
                          </a:solidFill>
                          <a:latin typeface="Calibri"/>
                        </a:rPr>
                        <a:t>22163</a:t>
                      </a:r>
                    </a:p>
                  </a:txBody>
                  <a:tcPr marL="9525" marR="9525" marT="9525" marB="0" anchor="ctr"/>
                </a:tc>
                <a:tc>
                  <a:txBody>
                    <a:bodyPr/>
                    <a:lstStyle/>
                    <a:p>
                      <a:pPr algn="ctr" fontAlgn="b"/>
                      <a:r>
                        <a:rPr lang="en-US" sz="2000" b="1" i="0" u="none" strike="noStrike" dirty="0">
                          <a:solidFill>
                            <a:srgbClr val="000000"/>
                          </a:solidFill>
                          <a:latin typeface="Calibri"/>
                        </a:rPr>
                        <a:t>22163</a:t>
                      </a:r>
                    </a:p>
                  </a:txBody>
                  <a:tcPr marL="9525" marR="9525" marT="9525" marB="0" anchor="ctr"/>
                </a:tc>
                <a:tc>
                  <a:txBody>
                    <a:bodyPr/>
                    <a:lstStyle/>
                    <a:p>
                      <a:pPr algn="ctr" fontAlgn="b"/>
                      <a:r>
                        <a:rPr lang="en-US" sz="20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2"/>
                  </a:ext>
                </a:extLst>
              </a:tr>
              <a:tr h="709683">
                <a:tc>
                  <a:txBody>
                    <a:bodyPr/>
                    <a:lstStyle/>
                    <a:p>
                      <a:pPr algn="ctr" fontAlgn="b"/>
                      <a:r>
                        <a:rPr lang="en-US" sz="2000" b="1" i="0" u="none" strike="noStrike" dirty="0">
                          <a:solidFill>
                            <a:srgbClr val="000000"/>
                          </a:solidFill>
                          <a:latin typeface="Calibri"/>
                        </a:rPr>
                        <a:t>Mizoram</a:t>
                      </a:r>
                      <a:r>
                        <a:rPr lang="en-US" sz="2000" b="1" i="0" u="none" strike="noStrike" baseline="0" dirty="0">
                          <a:solidFill>
                            <a:srgbClr val="000000"/>
                          </a:solidFill>
                          <a:latin typeface="Calibri"/>
                        </a:rPr>
                        <a:t> </a:t>
                      </a:r>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1" i="0" u="none" strike="noStrike" dirty="0">
                          <a:solidFill>
                            <a:srgbClr val="000000"/>
                          </a:solidFill>
                          <a:latin typeface="Calibri"/>
                        </a:rPr>
                        <a:t>2548</a:t>
                      </a:r>
                    </a:p>
                  </a:txBody>
                  <a:tcPr marL="9525" marR="9525" marT="9525" marB="0" anchor="ctr"/>
                </a:tc>
                <a:tc>
                  <a:txBody>
                    <a:bodyPr/>
                    <a:lstStyle/>
                    <a:p>
                      <a:pPr algn="ctr" fontAlgn="b"/>
                      <a:r>
                        <a:rPr lang="en-US" sz="2000" b="1" i="0" u="none" strike="noStrike" dirty="0">
                          <a:solidFill>
                            <a:srgbClr val="000000"/>
                          </a:solidFill>
                          <a:latin typeface="Calibri"/>
                        </a:rPr>
                        <a:t>2548</a:t>
                      </a:r>
                    </a:p>
                  </a:txBody>
                  <a:tcPr marL="9525" marR="9525" marT="9525" marB="0" anchor="ctr"/>
                </a:tc>
                <a:tc>
                  <a:txBody>
                    <a:bodyPr/>
                    <a:lstStyle/>
                    <a:p>
                      <a:pPr algn="ctr" fontAlgn="b"/>
                      <a:r>
                        <a:rPr lang="en-US" sz="20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3"/>
                  </a:ext>
                </a:extLst>
              </a:tr>
              <a:tr h="709683">
                <a:tc>
                  <a:txBody>
                    <a:bodyPr/>
                    <a:lstStyle/>
                    <a:p>
                      <a:pPr algn="ctr" fontAlgn="b"/>
                      <a:r>
                        <a:rPr lang="en-US" sz="2000" b="1" i="0" u="none" strike="noStrike" dirty="0">
                          <a:solidFill>
                            <a:srgbClr val="000000"/>
                          </a:solidFill>
                          <a:latin typeface="Calibri"/>
                        </a:rPr>
                        <a:t>Nagaland</a:t>
                      </a:r>
                      <a:r>
                        <a:rPr lang="en-US" sz="2000" b="1" i="0" u="none" strike="noStrike" baseline="0" dirty="0">
                          <a:solidFill>
                            <a:srgbClr val="000000"/>
                          </a:solidFill>
                          <a:latin typeface="Calibri"/>
                        </a:rPr>
                        <a:t> </a:t>
                      </a:r>
                      <a:endParaRPr lang="en-US" sz="2000" b="1" i="0" u="none" strike="noStrike" dirty="0">
                        <a:solidFill>
                          <a:srgbClr val="000000"/>
                        </a:solidFill>
                        <a:latin typeface="Calibri"/>
                      </a:endParaRPr>
                    </a:p>
                  </a:txBody>
                  <a:tcPr marL="9525" marR="9525" marT="9525" marB="0" anchor="ctr"/>
                </a:tc>
                <a:tc>
                  <a:txBody>
                    <a:bodyPr/>
                    <a:lstStyle/>
                    <a:p>
                      <a:pPr algn="ctr" fontAlgn="b"/>
                      <a:r>
                        <a:rPr lang="en-US" sz="2000" b="1" i="0" u="none" strike="noStrike" dirty="0">
                          <a:solidFill>
                            <a:srgbClr val="000000"/>
                          </a:solidFill>
                          <a:latin typeface="Calibri"/>
                        </a:rPr>
                        <a:t> 3547</a:t>
                      </a:r>
                    </a:p>
                  </a:txBody>
                  <a:tcPr marL="9525" marR="9525" marT="9525" marB="0" anchor="ctr"/>
                </a:tc>
                <a:tc>
                  <a:txBody>
                    <a:bodyPr/>
                    <a:lstStyle/>
                    <a:p>
                      <a:pPr algn="ctr" fontAlgn="b"/>
                      <a:r>
                        <a:rPr lang="en-US" sz="2000" b="1" i="0" u="none" strike="noStrike" dirty="0">
                          <a:solidFill>
                            <a:srgbClr val="000000"/>
                          </a:solidFill>
                          <a:latin typeface="Calibri"/>
                        </a:rPr>
                        <a:t>3547</a:t>
                      </a:r>
                    </a:p>
                  </a:txBody>
                  <a:tcPr marL="9525" marR="9525" marT="9525" marB="0" anchor="ctr"/>
                </a:tc>
                <a:tc>
                  <a:txBody>
                    <a:bodyPr/>
                    <a:lstStyle/>
                    <a:p>
                      <a:pPr algn="ctr" fontAlgn="b"/>
                      <a:r>
                        <a:rPr lang="en-US" sz="20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4"/>
                  </a:ext>
                </a:extLst>
              </a:tr>
              <a:tr h="709683">
                <a:tc>
                  <a:txBody>
                    <a:bodyPr/>
                    <a:lstStyle/>
                    <a:p>
                      <a:pPr algn="ctr" fontAlgn="b"/>
                      <a:r>
                        <a:rPr lang="en-US" sz="2000" b="1" i="0" u="none" strike="noStrike" dirty="0">
                          <a:solidFill>
                            <a:srgbClr val="000000"/>
                          </a:solidFill>
                          <a:latin typeface="Calibri"/>
                        </a:rPr>
                        <a:t>Sikkim</a:t>
                      </a:r>
                    </a:p>
                  </a:txBody>
                  <a:tcPr marL="9525" marR="9525" marT="9525" marB="0" anchor="ctr"/>
                </a:tc>
                <a:tc>
                  <a:txBody>
                    <a:bodyPr/>
                    <a:lstStyle/>
                    <a:p>
                      <a:pPr algn="ctr" fontAlgn="b"/>
                      <a:r>
                        <a:rPr lang="en-US" sz="2000" b="1" i="0" u="none" strike="noStrike" dirty="0">
                          <a:solidFill>
                            <a:srgbClr val="000000"/>
                          </a:solidFill>
                          <a:latin typeface="Calibri"/>
                        </a:rPr>
                        <a:t>2198</a:t>
                      </a:r>
                    </a:p>
                  </a:txBody>
                  <a:tcPr marL="0" marR="0" marT="0" marB="0" anchor="ctr"/>
                </a:tc>
                <a:tc>
                  <a:txBody>
                    <a:bodyPr/>
                    <a:lstStyle/>
                    <a:p>
                      <a:pPr algn="ctr" fontAlgn="b"/>
                      <a:r>
                        <a:rPr lang="en-US" sz="2000" b="1" i="0" u="none" strike="noStrike" dirty="0">
                          <a:solidFill>
                            <a:srgbClr val="000000"/>
                          </a:solidFill>
                          <a:latin typeface="Calibri"/>
                        </a:rPr>
                        <a:t>1755</a:t>
                      </a:r>
                    </a:p>
                  </a:txBody>
                  <a:tcPr marL="0" marR="0" marT="0" marB="0" anchor="ctr"/>
                </a:tc>
                <a:tc>
                  <a:txBody>
                    <a:bodyPr/>
                    <a:lstStyle/>
                    <a:p>
                      <a:pPr algn="ctr" fontAlgn="b"/>
                      <a:r>
                        <a:rPr lang="en-US" sz="2000" b="1" i="0" u="none" strike="noStrike" dirty="0">
                          <a:solidFill>
                            <a:srgbClr val="000000"/>
                          </a:solidFill>
                          <a:latin typeface="Calibri"/>
                        </a:rPr>
                        <a:t>79%</a:t>
                      </a:r>
                    </a:p>
                  </a:txBody>
                  <a:tcPr marL="9525" marR="9525" marT="9525" marB="0" anchor="ctr"/>
                </a:tc>
                <a:extLst>
                  <a:ext uri="{0D108BD9-81ED-4DB2-BD59-A6C34878D82A}">
                    <a16:rowId xmlns:a16="http://schemas.microsoft.com/office/drawing/2014/main" xmlns="" val="10005"/>
                  </a:ext>
                </a:extLst>
              </a:tr>
              <a:tr h="709683">
                <a:tc>
                  <a:txBody>
                    <a:bodyPr/>
                    <a:lstStyle/>
                    <a:p>
                      <a:pPr algn="ctr" fontAlgn="b"/>
                      <a:r>
                        <a:rPr lang="en-US" sz="2000" b="1" i="0" u="none" strike="noStrike" dirty="0">
                          <a:solidFill>
                            <a:srgbClr val="000000"/>
                          </a:solidFill>
                          <a:latin typeface="Calibri"/>
                        </a:rPr>
                        <a:t>Tripura </a:t>
                      </a:r>
                    </a:p>
                  </a:txBody>
                  <a:tcPr marL="9525" marR="9525" marT="9525" marB="0" anchor="ctr"/>
                </a:tc>
                <a:tc>
                  <a:txBody>
                    <a:bodyPr/>
                    <a:lstStyle/>
                    <a:p>
                      <a:pPr algn="ctr" fontAlgn="b"/>
                      <a:r>
                        <a:rPr lang="en-US" sz="2000" b="1" i="0" u="none" strike="noStrike" dirty="0">
                          <a:solidFill>
                            <a:srgbClr val="000000"/>
                          </a:solidFill>
                          <a:latin typeface="Calibri"/>
                        </a:rPr>
                        <a:t>11562</a:t>
                      </a:r>
                    </a:p>
                  </a:txBody>
                  <a:tcPr marL="9525" marR="9525" marT="9525" marB="0" anchor="ctr"/>
                </a:tc>
                <a:tc>
                  <a:txBody>
                    <a:bodyPr/>
                    <a:lstStyle/>
                    <a:p>
                      <a:pPr algn="ctr" fontAlgn="b"/>
                      <a:r>
                        <a:rPr lang="en-US" sz="2000" b="1" i="0" u="none" strike="noStrike" dirty="0">
                          <a:solidFill>
                            <a:srgbClr val="000000"/>
                          </a:solidFill>
                          <a:latin typeface="Calibri"/>
                        </a:rPr>
                        <a:t>11562</a:t>
                      </a:r>
                    </a:p>
                  </a:txBody>
                  <a:tcPr marL="9525" marR="9525" marT="9525" marB="0" anchor="ctr"/>
                </a:tc>
                <a:tc>
                  <a:txBody>
                    <a:bodyPr/>
                    <a:lstStyle/>
                    <a:p>
                      <a:pPr algn="ctr" fontAlgn="b"/>
                      <a:r>
                        <a:rPr lang="en-US" sz="2000" b="1"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6"/>
                  </a:ext>
                </a:extLst>
              </a:tr>
            </a:tbl>
          </a:graphicData>
        </a:graphic>
      </p:graphicFrame>
      <p:graphicFrame>
        <p:nvGraphicFramePr>
          <p:cNvPr id="7" name="Chart 6"/>
          <p:cNvGraphicFramePr/>
          <p:nvPr>
            <p:extLst>
              <p:ext uri="{D42A27DB-BD31-4B8C-83A1-F6EECF244321}">
                <p14:modId xmlns:p14="http://schemas.microsoft.com/office/powerpoint/2010/main" val="834150329"/>
              </p:ext>
            </p:extLst>
          </p:nvPr>
        </p:nvGraphicFramePr>
        <p:xfrm>
          <a:off x="5383088" y="620688"/>
          <a:ext cx="3581400"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6342436F-A003-49D2-BDA8-A65B203CD7B7}"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5084"/>
            <a:ext cx="9144000" cy="535531"/>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lvl1pPr algn="ctr" fontAlgn="base">
              <a:lnSpc>
                <a:spcPct val="90000"/>
              </a:lnSpc>
              <a:spcBef>
                <a:spcPct val="0"/>
              </a:spcBef>
              <a:spcAft>
                <a:spcPct val="0"/>
              </a:spcAft>
              <a:buNone/>
              <a:defRPr sz="3200" b="1">
                <a:solidFill>
                  <a:srgbClr val="FFFFFF"/>
                </a:solidFill>
                <a:latin typeface="Calibri" panose="020F0502020204030204" pitchFamily="34" charset="0"/>
              </a:defRPr>
            </a:lvl1pPr>
          </a:lstStyle>
          <a:p>
            <a:r>
              <a:rPr lang="en-US" dirty="0"/>
              <a:t>Construction</a:t>
            </a:r>
            <a:r>
              <a:rPr lang="en-US" sz="2800" dirty="0"/>
              <a:t> of Kitchen-cum-stores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1347655840"/>
              </p:ext>
            </p:extLst>
          </p:nvPr>
        </p:nvGraphicFramePr>
        <p:xfrm>
          <a:off x="304800" y="836712"/>
          <a:ext cx="4849688" cy="5335489"/>
        </p:xfrm>
        <a:graphic>
          <a:graphicData uri="http://schemas.openxmlformats.org/drawingml/2006/table">
            <a:tbl>
              <a:tblPr firstRow="1" bandRow="1">
                <a:tableStyleId>{5C22544A-7EE6-4342-B048-85BDC9FD1C3A}</a:tableStyleId>
              </a:tblPr>
              <a:tblGrid>
                <a:gridCol w="1212422">
                  <a:extLst>
                    <a:ext uri="{9D8B030D-6E8A-4147-A177-3AD203B41FA5}">
                      <a16:colId xmlns:a16="http://schemas.microsoft.com/office/drawing/2014/main" xmlns="" val="20000"/>
                    </a:ext>
                  </a:extLst>
                </a:gridCol>
                <a:gridCol w="1212422">
                  <a:extLst>
                    <a:ext uri="{9D8B030D-6E8A-4147-A177-3AD203B41FA5}">
                      <a16:colId xmlns:a16="http://schemas.microsoft.com/office/drawing/2014/main" xmlns="" val="20001"/>
                    </a:ext>
                  </a:extLst>
                </a:gridCol>
                <a:gridCol w="1212422">
                  <a:extLst>
                    <a:ext uri="{9D8B030D-6E8A-4147-A177-3AD203B41FA5}">
                      <a16:colId xmlns:a16="http://schemas.microsoft.com/office/drawing/2014/main" xmlns="" val="20002"/>
                    </a:ext>
                  </a:extLst>
                </a:gridCol>
                <a:gridCol w="1212422">
                  <a:extLst>
                    <a:ext uri="{9D8B030D-6E8A-4147-A177-3AD203B41FA5}">
                      <a16:colId xmlns:a16="http://schemas.microsoft.com/office/drawing/2014/main" xmlns="" val="20003"/>
                    </a:ext>
                  </a:extLst>
                </a:gridCol>
              </a:tblGrid>
              <a:tr h="764773">
                <a:tc>
                  <a:txBody>
                    <a:bodyPr/>
                    <a:lstStyle/>
                    <a:p>
                      <a:pPr algn="ctr" fontAlgn="b"/>
                      <a:r>
                        <a:rPr lang="en-US" sz="1800" b="1" i="0" u="none" strike="noStrike" dirty="0">
                          <a:solidFill>
                            <a:schemeClr val="bg1"/>
                          </a:solidFill>
                          <a:latin typeface="Calibri"/>
                        </a:rPr>
                        <a:t>State</a:t>
                      </a:r>
                    </a:p>
                  </a:txBody>
                  <a:tcPr marL="0" marR="0" marT="0" marB="0" anchor="ctr"/>
                </a:tc>
                <a:tc>
                  <a:txBody>
                    <a:bodyPr/>
                    <a:lstStyle/>
                    <a:p>
                      <a:pPr algn="ctr" fontAlgn="b"/>
                      <a:r>
                        <a:rPr lang="en-US" sz="1800" b="1" i="0" u="none" strike="noStrike" dirty="0">
                          <a:solidFill>
                            <a:schemeClr val="bg1"/>
                          </a:solidFill>
                          <a:latin typeface="Calibri"/>
                        </a:rPr>
                        <a:t>PAB Approval</a:t>
                      </a:r>
                    </a:p>
                  </a:txBody>
                  <a:tcPr marL="0" marR="0" marT="0" marB="0" anchor="ctr"/>
                </a:tc>
                <a:tc>
                  <a:txBody>
                    <a:bodyPr/>
                    <a:lstStyle/>
                    <a:p>
                      <a:pPr algn="ctr" fontAlgn="b"/>
                      <a:r>
                        <a:rPr lang="en-US" sz="1800" b="1" i="0" u="none" strike="noStrike" dirty="0">
                          <a:solidFill>
                            <a:schemeClr val="bg1"/>
                          </a:solidFill>
                          <a:latin typeface="Calibri"/>
                        </a:rPr>
                        <a:t>Constructed</a:t>
                      </a:r>
                    </a:p>
                  </a:txBody>
                  <a:tcPr marL="0" marR="0" marT="0" marB="0" anchor="ctr"/>
                </a:tc>
                <a:tc>
                  <a:txBody>
                    <a:bodyPr/>
                    <a:lstStyle/>
                    <a:p>
                      <a:pPr algn="ctr" fontAlgn="b"/>
                      <a:r>
                        <a:rPr lang="en-US" sz="1800" b="1" i="0" u="none" strike="noStrike" dirty="0">
                          <a:solidFill>
                            <a:schemeClr val="bg1"/>
                          </a:solidFill>
                          <a:latin typeface="Calibri"/>
                        </a:rPr>
                        <a:t>%age </a:t>
                      </a:r>
                    </a:p>
                  </a:txBody>
                  <a:tcPr marL="0" marR="0" marT="0" marB="0" anchor="ctr"/>
                </a:tc>
                <a:extLst>
                  <a:ext uri="{0D108BD9-81ED-4DB2-BD59-A6C34878D82A}">
                    <a16:rowId xmlns:a16="http://schemas.microsoft.com/office/drawing/2014/main" xmlns="" val="10000"/>
                  </a:ext>
                </a:extLst>
              </a:tr>
              <a:tr h="761786">
                <a:tc>
                  <a:txBody>
                    <a:bodyPr/>
                    <a:lstStyle/>
                    <a:p>
                      <a:pPr algn="ctr" fontAlgn="b"/>
                      <a:r>
                        <a:rPr lang="en-US" sz="1600" b="1" i="0" u="none" strike="noStrike" dirty="0">
                          <a:solidFill>
                            <a:srgbClr val="000000"/>
                          </a:solidFill>
                          <a:latin typeface="Calibri"/>
                        </a:rPr>
                        <a:t>Arunachal</a:t>
                      </a:r>
                      <a:r>
                        <a:rPr lang="en-US" sz="1600" b="1" i="0" u="none" strike="noStrike" baseline="0" dirty="0">
                          <a:solidFill>
                            <a:srgbClr val="000000"/>
                          </a:solidFill>
                          <a:latin typeface="Calibri"/>
                        </a:rPr>
                        <a:t> Pradesh</a:t>
                      </a:r>
                      <a:endParaRPr lang="en-US" sz="1600" b="1" i="0" u="none" strike="noStrike" dirty="0">
                        <a:solidFill>
                          <a:srgbClr val="000000"/>
                        </a:solidFill>
                        <a:latin typeface="Calibri"/>
                      </a:endParaRPr>
                    </a:p>
                  </a:txBody>
                  <a:tcPr marL="9525" marR="9525" marT="9525" marB="0" anchor="ctr"/>
                </a:tc>
                <a:tc>
                  <a:txBody>
                    <a:bodyPr/>
                    <a:lstStyle/>
                    <a:p>
                      <a:pPr marL="0" algn="ctr" defTabSz="914400" rtl="0" eaLnBrk="1" fontAlgn="b" latinLnBrk="0" hangingPunct="1"/>
                      <a:r>
                        <a:rPr lang="en-US" sz="1800" b="1" i="0" u="none" strike="noStrike" kern="1200" dirty="0">
                          <a:solidFill>
                            <a:srgbClr val="000000"/>
                          </a:solidFill>
                          <a:latin typeface="Calibri"/>
                          <a:ea typeface="+mn-ea"/>
                          <a:cs typeface="+mn-cs"/>
                        </a:rPr>
                        <a:t>4085</a:t>
                      </a:r>
                    </a:p>
                  </a:txBody>
                  <a:tcPr marL="9525" marR="9525" marT="9525" marB="0" anchor="ctr"/>
                </a:tc>
                <a:tc>
                  <a:txBody>
                    <a:bodyPr/>
                    <a:lstStyle/>
                    <a:p>
                      <a:pPr marL="0" algn="ctr" defTabSz="914400" rtl="0" eaLnBrk="1" fontAlgn="b" latinLnBrk="0" hangingPunct="1"/>
                      <a:r>
                        <a:rPr lang="en-US" sz="1800" b="1" i="0" u="none" strike="noStrike" kern="1200" dirty="0">
                          <a:solidFill>
                            <a:srgbClr val="000000"/>
                          </a:solidFill>
                          <a:latin typeface="Calibri"/>
                          <a:ea typeface="+mn-ea"/>
                          <a:cs typeface="+mn-cs"/>
                        </a:rPr>
                        <a:t>4085</a:t>
                      </a:r>
                    </a:p>
                  </a:txBody>
                  <a:tcPr marL="9525" marR="9525" marT="9525" marB="0" anchor="ctr"/>
                </a:tc>
                <a:tc>
                  <a:txBody>
                    <a:bodyPr/>
                    <a:lstStyle/>
                    <a:p>
                      <a:pPr marL="0" algn="ctr" defTabSz="914400" rtl="0" eaLnBrk="1" fontAlgn="b" latinLnBrk="0" hangingPunct="1"/>
                      <a:r>
                        <a:rPr lang="en-US" sz="1800" b="1" i="0" u="none" strike="noStrike" kern="1200" dirty="0">
                          <a:solidFill>
                            <a:srgbClr val="000000"/>
                          </a:solidFill>
                          <a:latin typeface="Calibri"/>
                          <a:ea typeface="+mn-ea"/>
                          <a:cs typeface="+mn-cs"/>
                        </a:rPr>
                        <a:t>100%</a:t>
                      </a:r>
                    </a:p>
                  </a:txBody>
                  <a:tcPr marL="9525" marR="9525" marT="9525" marB="0" anchor="ctr"/>
                </a:tc>
                <a:extLst>
                  <a:ext uri="{0D108BD9-81ED-4DB2-BD59-A6C34878D82A}">
                    <a16:rowId xmlns:a16="http://schemas.microsoft.com/office/drawing/2014/main" xmlns="" val="10001"/>
                  </a:ext>
                </a:extLst>
              </a:tr>
              <a:tr h="761786">
                <a:tc>
                  <a:txBody>
                    <a:bodyPr/>
                    <a:lstStyle/>
                    <a:p>
                      <a:pPr algn="ctr" fontAlgn="b"/>
                      <a:r>
                        <a:rPr lang="en-US" sz="1600" b="1" i="0" u="none" strike="noStrike" dirty="0">
                          <a:solidFill>
                            <a:srgbClr val="000000"/>
                          </a:solidFill>
                          <a:latin typeface="Calibri"/>
                        </a:rPr>
                        <a:t>Meghalaya</a:t>
                      </a:r>
                    </a:p>
                  </a:txBody>
                  <a:tcPr marL="9525" marR="9525" marT="9525" marB="0" anchor="ctr"/>
                </a:tc>
                <a:tc>
                  <a:txBody>
                    <a:bodyPr/>
                    <a:lstStyle/>
                    <a:p>
                      <a:pPr algn="ctr" fontAlgn="b"/>
                      <a:r>
                        <a:rPr lang="en-US" sz="1800" b="1" i="0" u="none" strike="noStrike" dirty="0">
                          <a:solidFill>
                            <a:srgbClr val="000000"/>
                          </a:solidFill>
                          <a:latin typeface="Calibri"/>
                        </a:rPr>
                        <a:t>9758</a:t>
                      </a:r>
                    </a:p>
                  </a:txBody>
                  <a:tcPr marL="0" marR="0" marT="0" marB="0" anchor="ctr"/>
                </a:tc>
                <a:tc>
                  <a:txBody>
                    <a:bodyPr/>
                    <a:lstStyle/>
                    <a:p>
                      <a:pPr algn="ctr" fontAlgn="b"/>
                      <a:r>
                        <a:rPr lang="en-US" sz="1800" b="1" i="0" u="none" strike="noStrike" dirty="0">
                          <a:solidFill>
                            <a:srgbClr val="000000"/>
                          </a:solidFill>
                          <a:latin typeface="Calibri"/>
                        </a:rPr>
                        <a:t>9491</a:t>
                      </a:r>
                    </a:p>
                  </a:txBody>
                  <a:tcPr marL="0" marR="0" marT="0" marB="0" anchor="ctr"/>
                </a:tc>
                <a:tc>
                  <a:txBody>
                    <a:bodyPr/>
                    <a:lstStyle/>
                    <a:p>
                      <a:pPr algn="ctr" fontAlgn="b"/>
                      <a:r>
                        <a:rPr lang="en-US" sz="1800" b="1" i="0" u="none" strike="noStrike" dirty="0">
                          <a:solidFill>
                            <a:srgbClr val="000000"/>
                          </a:solidFill>
                          <a:latin typeface="Calibri"/>
                        </a:rPr>
                        <a:t>97%</a:t>
                      </a:r>
                    </a:p>
                  </a:txBody>
                  <a:tcPr marL="0" marR="0" marT="0" marB="0" anchor="ctr"/>
                </a:tc>
                <a:extLst>
                  <a:ext uri="{0D108BD9-81ED-4DB2-BD59-A6C34878D82A}">
                    <a16:rowId xmlns:a16="http://schemas.microsoft.com/office/drawing/2014/main" xmlns="" val="10002"/>
                  </a:ext>
                </a:extLst>
              </a:tr>
              <a:tr h="761786">
                <a:tc>
                  <a:txBody>
                    <a:bodyPr/>
                    <a:lstStyle/>
                    <a:p>
                      <a:pPr algn="ctr" fontAlgn="b"/>
                      <a:r>
                        <a:rPr lang="en-US" sz="1600" b="1" i="0" u="none" strike="noStrike" dirty="0">
                          <a:solidFill>
                            <a:srgbClr val="000000"/>
                          </a:solidFill>
                          <a:latin typeface="Calibri"/>
                        </a:rPr>
                        <a:t>Mizoram</a:t>
                      </a:r>
                      <a:r>
                        <a:rPr lang="en-US" sz="1600" b="1" i="0" u="none" strike="noStrike" baseline="0" dirty="0">
                          <a:solidFill>
                            <a:srgbClr val="000000"/>
                          </a:solidFill>
                          <a:latin typeface="Calibri"/>
                        </a:rPr>
                        <a:t>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a:solidFill>
                            <a:srgbClr val="000000"/>
                          </a:solidFill>
                          <a:latin typeface="Calibri"/>
                        </a:rPr>
                        <a:t>2532</a:t>
                      </a:r>
                    </a:p>
                  </a:txBody>
                  <a:tcPr marL="0" marR="0" marT="0" marB="0" anchor="ctr"/>
                </a:tc>
                <a:tc>
                  <a:txBody>
                    <a:bodyPr/>
                    <a:lstStyle/>
                    <a:p>
                      <a:pPr algn="ctr" fontAlgn="b"/>
                      <a:r>
                        <a:rPr lang="en-US" sz="1800" b="1" i="0" u="none" strike="noStrike" dirty="0">
                          <a:solidFill>
                            <a:srgbClr val="000000"/>
                          </a:solidFill>
                          <a:latin typeface="Calibri"/>
                        </a:rPr>
                        <a:t>2506</a:t>
                      </a:r>
                    </a:p>
                  </a:txBody>
                  <a:tcPr marL="0" marR="0" marT="0" marB="0" anchor="ctr"/>
                </a:tc>
                <a:tc>
                  <a:txBody>
                    <a:bodyPr/>
                    <a:lstStyle/>
                    <a:p>
                      <a:pPr algn="ctr" fontAlgn="b"/>
                      <a:r>
                        <a:rPr lang="en-US" sz="1800" b="1" i="0" u="none" strike="noStrike" dirty="0">
                          <a:solidFill>
                            <a:srgbClr val="000000"/>
                          </a:solidFill>
                          <a:latin typeface="Calibri"/>
                        </a:rPr>
                        <a:t>99%</a:t>
                      </a:r>
                    </a:p>
                  </a:txBody>
                  <a:tcPr marL="0" marR="0" marT="0" marB="0" anchor="ctr"/>
                </a:tc>
                <a:extLst>
                  <a:ext uri="{0D108BD9-81ED-4DB2-BD59-A6C34878D82A}">
                    <a16:rowId xmlns:a16="http://schemas.microsoft.com/office/drawing/2014/main" xmlns="" val="10003"/>
                  </a:ext>
                </a:extLst>
              </a:tr>
              <a:tr h="761786">
                <a:tc>
                  <a:txBody>
                    <a:bodyPr/>
                    <a:lstStyle/>
                    <a:p>
                      <a:pPr algn="ctr" fontAlgn="b"/>
                      <a:r>
                        <a:rPr lang="en-US" sz="1600" b="1" i="0" u="none" strike="noStrike" dirty="0">
                          <a:solidFill>
                            <a:srgbClr val="000000"/>
                          </a:solidFill>
                          <a:latin typeface="Calibri"/>
                        </a:rPr>
                        <a:t>Nagaland</a:t>
                      </a:r>
                      <a:r>
                        <a:rPr lang="en-US" sz="1600" b="1" i="0" u="none" strike="noStrike" baseline="0" dirty="0">
                          <a:solidFill>
                            <a:srgbClr val="000000"/>
                          </a:solidFill>
                          <a:latin typeface="Calibri"/>
                        </a:rPr>
                        <a:t>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a:solidFill>
                            <a:srgbClr val="000000"/>
                          </a:solidFill>
                          <a:latin typeface="Calibri"/>
                        </a:rPr>
                        <a:t>2220</a:t>
                      </a:r>
                    </a:p>
                  </a:txBody>
                  <a:tcPr marL="0" marR="0" marT="0" marB="0" anchor="ctr"/>
                </a:tc>
                <a:tc>
                  <a:txBody>
                    <a:bodyPr/>
                    <a:lstStyle/>
                    <a:p>
                      <a:pPr algn="ctr" fontAlgn="b"/>
                      <a:r>
                        <a:rPr lang="en-US" sz="1800" b="1" i="0" u="none" strike="noStrike" dirty="0">
                          <a:solidFill>
                            <a:srgbClr val="000000"/>
                          </a:solidFill>
                          <a:latin typeface="Calibri"/>
                        </a:rPr>
                        <a:t>2220</a:t>
                      </a:r>
                    </a:p>
                  </a:txBody>
                  <a:tcPr marL="0" marR="0" marT="0" marB="0" anchor="ctr"/>
                </a:tc>
                <a:tc>
                  <a:txBody>
                    <a:bodyPr/>
                    <a:lstStyle/>
                    <a:p>
                      <a:pPr algn="ctr" fontAlgn="b"/>
                      <a:r>
                        <a:rPr lang="en-US" sz="1800" b="1" i="0" u="none" strike="noStrike" dirty="0">
                          <a:solidFill>
                            <a:srgbClr val="000000"/>
                          </a:solidFill>
                          <a:latin typeface="Calibri"/>
                        </a:rPr>
                        <a:t>100%</a:t>
                      </a:r>
                    </a:p>
                  </a:txBody>
                  <a:tcPr marL="0" marR="0" marT="0" marB="0" anchor="ctr"/>
                </a:tc>
                <a:extLst>
                  <a:ext uri="{0D108BD9-81ED-4DB2-BD59-A6C34878D82A}">
                    <a16:rowId xmlns:a16="http://schemas.microsoft.com/office/drawing/2014/main" xmlns="" val="10004"/>
                  </a:ext>
                </a:extLst>
              </a:tr>
              <a:tr h="761786">
                <a:tc>
                  <a:txBody>
                    <a:bodyPr/>
                    <a:lstStyle/>
                    <a:p>
                      <a:pPr algn="ctr" fontAlgn="b"/>
                      <a:r>
                        <a:rPr lang="en-US" sz="1600" b="1" i="0" u="none" strike="noStrike" dirty="0">
                          <a:solidFill>
                            <a:srgbClr val="000000"/>
                          </a:solidFill>
                          <a:latin typeface="Calibri"/>
                        </a:rPr>
                        <a:t>Sikkim</a:t>
                      </a:r>
                    </a:p>
                  </a:txBody>
                  <a:tcPr marL="9525" marR="9525" marT="9525" marB="0" anchor="ctr"/>
                </a:tc>
                <a:tc>
                  <a:txBody>
                    <a:bodyPr/>
                    <a:lstStyle/>
                    <a:p>
                      <a:pPr algn="ctr" fontAlgn="b"/>
                      <a:r>
                        <a:rPr lang="en-US" sz="1800" b="1" i="0" u="none" strike="noStrike" dirty="0">
                          <a:solidFill>
                            <a:srgbClr val="000000"/>
                          </a:solidFill>
                          <a:latin typeface="Calibri"/>
                        </a:rPr>
                        <a:t>948</a:t>
                      </a:r>
                    </a:p>
                  </a:txBody>
                  <a:tcPr marL="0" marR="0" marT="0" marB="0" anchor="ctr"/>
                </a:tc>
                <a:tc>
                  <a:txBody>
                    <a:bodyPr/>
                    <a:lstStyle/>
                    <a:p>
                      <a:pPr algn="ctr" fontAlgn="b"/>
                      <a:r>
                        <a:rPr lang="en-US" sz="1800" b="1" i="0" u="none" strike="noStrike" dirty="0">
                          <a:solidFill>
                            <a:srgbClr val="000000"/>
                          </a:solidFill>
                          <a:latin typeface="Calibri"/>
                        </a:rPr>
                        <a:t>940</a:t>
                      </a:r>
                    </a:p>
                  </a:txBody>
                  <a:tcPr marL="0" marR="0" marT="0" marB="0" anchor="ctr"/>
                </a:tc>
                <a:tc>
                  <a:txBody>
                    <a:bodyPr/>
                    <a:lstStyle/>
                    <a:p>
                      <a:pPr algn="ctr" fontAlgn="b"/>
                      <a:r>
                        <a:rPr lang="en-US" sz="1800" b="1" i="0" u="none" strike="noStrike" dirty="0">
                          <a:solidFill>
                            <a:srgbClr val="000000"/>
                          </a:solidFill>
                          <a:latin typeface="Calibri"/>
                        </a:rPr>
                        <a:t>99%</a:t>
                      </a:r>
                    </a:p>
                  </a:txBody>
                  <a:tcPr marL="0" marR="0" marT="0" marB="0" anchor="ctr"/>
                </a:tc>
                <a:extLst>
                  <a:ext uri="{0D108BD9-81ED-4DB2-BD59-A6C34878D82A}">
                    <a16:rowId xmlns:a16="http://schemas.microsoft.com/office/drawing/2014/main" xmlns="" val="10005"/>
                  </a:ext>
                </a:extLst>
              </a:tr>
              <a:tr h="761786">
                <a:tc>
                  <a:txBody>
                    <a:bodyPr/>
                    <a:lstStyle/>
                    <a:p>
                      <a:pPr algn="ctr" fontAlgn="b"/>
                      <a:r>
                        <a:rPr lang="en-US" sz="1600" b="1" i="0" u="none" strike="noStrike" dirty="0">
                          <a:solidFill>
                            <a:srgbClr val="000000"/>
                          </a:solidFill>
                          <a:latin typeface="Calibri"/>
                        </a:rPr>
                        <a:t>Tripura </a:t>
                      </a:r>
                    </a:p>
                  </a:txBody>
                  <a:tcPr marL="9525" marR="9525" marT="9525" marB="0" anchor="ctr"/>
                </a:tc>
                <a:tc>
                  <a:txBody>
                    <a:bodyPr/>
                    <a:lstStyle/>
                    <a:p>
                      <a:pPr algn="ctr" fontAlgn="b"/>
                      <a:r>
                        <a:rPr lang="en-US" sz="1800" b="1" i="0" u="none" strike="noStrike" dirty="0">
                          <a:solidFill>
                            <a:srgbClr val="000000"/>
                          </a:solidFill>
                          <a:latin typeface="Calibri"/>
                        </a:rPr>
                        <a:t>5304</a:t>
                      </a:r>
                    </a:p>
                  </a:txBody>
                  <a:tcPr marL="0" marR="0" marT="0" marB="0" anchor="ctr"/>
                </a:tc>
                <a:tc>
                  <a:txBody>
                    <a:bodyPr/>
                    <a:lstStyle/>
                    <a:p>
                      <a:pPr algn="ctr" fontAlgn="b"/>
                      <a:r>
                        <a:rPr lang="en-US" sz="1800" b="1" i="0" u="none" strike="noStrike" dirty="0">
                          <a:solidFill>
                            <a:srgbClr val="000000"/>
                          </a:solidFill>
                          <a:latin typeface="Calibri"/>
                        </a:rPr>
                        <a:t>5304</a:t>
                      </a:r>
                    </a:p>
                  </a:txBody>
                  <a:tcPr marL="0" marR="0" marT="0" marB="0" anchor="ctr"/>
                </a:tc>
                <a:tc>
                  <a:txBody>
                    <a:bodyPr/>
                    <a:lstStyle/>
                    <a:p>
                      <a:pPr algn="ctr" fontAlgn="b"/>
                      <a:r>
                        <a:rPr lang="en-US" sz="1800" b="1" i="0" u="none" strike="noStrike" dirty="0">
                          <a:solidFill>
                            <a:srgbClr val="000000"/>
                          </a:solidFill>
                          <a:latin typeface="Calibri"/>
                        </a:rPr>
                        <a:t>100%</a:t>
                      </a:r>
                    </a:p>
                  </a:txBody>
                  <a:tcPr marL="0" marR="0" marT="0" marB="0" anchor="ctr"/>
                </a:tc>
                <a:extLst>
                  <a:ext uri="{0D108BD9-81ED-4DB2-BD59-A6C34878D82A}">
                    <a16:rowId xmlns:a16="http://schemas.microsoft.com/office/drawing/2014/main" xmlns="" val="10006"/>
                  </a:ext>
                </a:extLst>
              </a:tr>
            </a:tbl>
          </a:graphicData>
        </a:graphic>
      </p:graphicFrame>
      <p:graphicFrame>
        <p:nvGraphicFramePr>
          <p:cNvPr id="7" name="Chart 6"/>
          <p:cNvGraphicFramePr/>
          <p:nvPr>
            <p:extLst>
              <p:ext uri="{D42A27DB-BD31-4B8C-83A1-F6EECF244321}">
                <p14:modId xmlns:p14="http://schemas.microsoft.com/office/powerpoint/2010/main" val="1029181421"/>
              </p:ext>
            </p:extLst>
          </p:nvPr>
        </p:nvGraphicFramePr>
        <p:xfrm>
          <a:off x="5154488" y="836712"/>
          <a:ext cx="3810000" cy="533548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84"/>
            <a:ext cx="9144000" cy="59093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fontAlgn="base">
              <a:lnSpc>
                <a:spcPct val="90000"/>
              </a:lnSpc>
              <a:spcAft>
                <a:spcPct val="0"/>
              </a:spcAft>
            </a:pPr>
            <a:r>
              <a:rPr lang="en-US" sz="3600" b="1" dirty="0">
                <a:solidFill>
                  <a:srgbClr val="FFFFFF"/>
                </a:solidFill>
                <a:latin typeface="Calibri" panose="020F0502020204030204" pitchFamily="34" charset="0"/>
              </a:rPr>
              <a:t>Performance Grade Index (PGI)</a:t>
            </a:r>
          </a:p>
        </p:txBody>
      </p:sp>
      <p:graphicFrame>
        <p:nvGraphicFramePr>
          <p:cNvPr id="6" name="Table 5"/>
          <p:cNvGraphicFramePr>
            <a:graphicFrameLocks noGrp="1"/>
          </p:cNvGraphicFramePr>
          <p:nvPr>
            <p:extLst>
              <p:ext uri="{D42A27DB-BD31-4B8C-83A1-F6EECF244321}">
                <p14:modId xmlns:p14="http://schemas.microsoft.com/office/powerpoint/2010/main" val="2122437589"/>
              </p:ext>
            </p:extLst>
          </p:nvPr>
        </p:nvGraphicFramePr>
        <p:xfrm>
          <a:off x="304800" y="3352799"/>
          <a:ext cx="8392161" cy="2807883"/>
        </p:xfrm>
        <a:graphic>
          <a:graphicData uri="http://schemas.openxmlformats.org/drawingml/2006/table">
            <a:tbl>
              <a:tblPr firstRow="1" bandRow="1">
                <a:tableStyleId>{5C22544A-7EE6-4342-B048-85BDC9FD1C3A}</a:tableStyleId>
              </a:tblPr>
              <a:tblGrid>
                <a:gridCol w="2797387">
                  <a:extLst>
                    <a:ext uri="{9D8B030D-6E8A-4147-A177-3AD203B41FA5}">
                      <a16:colId xmlns:a16="http://schemas.microsoft.com/office/drawing/2014/main" xmlns="" val="20000"/>
                    </a:ext>
                  </a:extLst>
                </a:gridCol>
                <a:gridCol w="2797387">
                  <a:extLst>
                    <a:ext uri="{9D8B030D-6E8A-4147-A177-3AD203B41FA5}">
                      <a16:colId xmlns:a16="http://schemas.microsoft.com/office/drawing/2014/main" xmlns="" val="20001"/>
                    </a:ext>
                  </a:extLst>
                </a:gridCol>
                <a:gridCol w="2797387">
                  <a:extLst>
                    <a:ext uri="{9D8B030D-6E8A-4147-A177-3AD203B41FA5}">
                      <a16:colId xmlns:a16="http://schemas.microsoft.com/office/drawing/2014/main" xmlns="" val="20002"/>
                    </a:ext>
                  </a:extLst>
                </a:gridCol>
              </a:tblGrid>
              <a:tr h="444946">
                <a:tc>
                  <a:txBody>
                    <a:bodyPr/>
                    <a:lstStyle/>
                    <a:p>
                      <a:pPr algn="ctr" fontAlgn="b"/>
                      <a:r>
                        <a:rPr lang="en-US" sz="1800" b="1" i="0" u="none" strike="noStrike" dirty="0">
                          <a:solidFill>
                            <a:srgbClr val="000000"/>
                          </a:solidFill>
                          <a:latin typeface="Calibri"/>
                        </a:rPr>
                        <a:t>State</a:t>
                      </a:r>
                    </a:p>
                  </a:txBody>
                  <a:tcPr marL="9525" marR="9525" marT="9525" marB="0" anchor="ctr"/>
                </a:tc>
                <a:tc>
                  <a:txBody>
                    <a:bodyPr/>
                    <a:lstStyle/>
                    <a:p>
                      <a:pPr algn="ctr" fontAlgn="b"/>
                      <a:r>
                        <a:rPr lang="en-US" sz="1800" b="1" i="0" u="none" strike="noStrike" dirty="0">
                          <a:solidFill>
                            <a:srgbClr val="000000"/>
                          </a:solidFill>
                          <a:latin typeface="Calibri"/>
                        </a:rPr>
                        <a:t>Score (children taking MDM)</a:t>
                      </a:r>
                    </a:p>
                    <a:p>
                      <a:pPr algn="ctr" fontAlgn="b"/>
                      <a:r>
                        <a:rPr lang="en-US" sz="1800" b="1" i="0" u="none" strike="noStrike" dirty="0">
                          <a:solidFill>
                            <a:srgbClr val="000000"/>
                          </a:solidFill>
                          <a:latin typeface="Calibri"/>
                        </a:rPr>
                        <a:t>(1.3.7) out of 10</a:t>
                      </a:r>
                    </a:p>
                  </a:txBody>
                  <a:tcPr marL="9525" marR="9525" marT="9525" marB="0" anchor="ctr"/>
                </a:tc>
                <a:tc>
                  <a:txBody>
                    <a:bodyPr/>
                    <a:lstStyle/>
                    <a:p>
                      <a:pPr algn="ctr" fontAlgn="b"/>
                      <a:r>
                        <a:rPr lang="en-US" sz="1800" b="1" i="0" u="none" strike="noStrike" dirty="0">
                          <a:solidFill>
                            <a:srgbClr val="000000"/>
                          </a:solidFill>
                          <a:latin typeface="Calibri"/>
                        </a:rPr>
                        <a:t>Score (MDM</a:t>
                      </a:r>
                      <a:r>
                        <a:rPr lang="en-US" sz="1800" b="1" i="0" u="none" strike="noStrike" baseline="0" dirty="0">
                          <a:solidFill>
                            <a:srgbClr val="000000"/>
                          </a:solidFill>
                          <a:latin typeface="Calibri"/>
                        </a:rPr>
                        <a:t> served days </a:t>
                      </a:r>
                      <a:r>
                        <a:rPr lang="en-US" sz="1800" b="1" i="0" u="none" strike="noStrike" dirty="0">
                          <a:solidFill>
                            <a:srgbClr val="000000"/>
                          </a:solidFill>
                          <a:latin typeface="Calibri"/>
                        </a:rPr>
                        <a:t>)</a:t>
                      </a:r>
                    </a:p>
                    <a:p>
                      <a:pPr algn="ctr" fontAlgn="b"/>
                      <a:r>
                        <a:rPr lang="en-US" sz="1800" b="1" i="0" u="none" strike="noStrike" dirty="0">
                          <a:solidFill>
                            <a:srgbClr val="000000"/>
                          </a:solidFill>
                          <a:latin typeface="Calibri"/>
                        </a:rPr>
                        <a:t>(1.3.8) out of 10</a:t>
                      </a:r>
                    </a:p>
                  </a:txBody>
                  <a:tcPr marL="9525" marR="9525" marT="9525" marB="0" anchor="ctr"/>
                </a:tc>
                <a:extLst>
                  <a:ext uri="{0D108BD9-81ED-4DB2-BD59-A6C34878D82A}">
                    <a16:rowId xmlns:a16="http://schemas.microsoft.com/office/drawing/2014/main" xmlns="" val="10000"/>
                  </a:ext>
                </a:extLst>
              </a:tr>
              <a:tr h="429537">
                <a:tc>
                  <a:txBody>
                    <a:bodyPr/>
                    <a:lstStyle/>
                    <a:p>
                      <a:pPr algn="ctr" fontAlgn="b"/>
                      <a:r>
                        <a:rPr lang="en-US" sz="1800" b="1" i="0" u="none" strike="noStrike" dirty="0">
                          <a:solidFill>
                            <a:srgbClr val="000000"/>
                          </a:solidFill>
                          <a:latin typeface="Calibri"/>
                        </a:rPr>
                        <a:t>Arunachal</a:t>
                      </a:r>
                      <a:r>
                        <a:rPr lang="en-US" sz="1800" b="1" i="0" u="none" strike="noStrike" baseline="0" dirty="0">
                          <a:solidFill>
                            <a:srgbClr val="000000"/>
                          </a:solidFill>
                          <a:latin typeface="Calibri"/>
                        </a:rPr>
                        <a:t> Pradesh</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a:solidFill>
                            <a:srgbClr val="000000"/>
                          </a:solidFill>
                          <a:latin typeface="Calibri"/>
                        </a:rPr>
                        <a:t>9</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1"/>
                  </a:ext>
                </a:extLst>
              </a:tr>
              <a:tr h="429537">
                <a:tc>
                  <a:txBody>
                    <a:bodyPr/>
                    <a:lstStyle/>
                    <a:p>
                      <a:pPr algn="ctr" fontAlgn="b"/>
                      <a:r>
                        <a:rPr lang="en-US" sz="1800" b="1" i="0" u="none" strike="noStrike" dirty="0">
                          <a:solidFill>
                            <a:srgbClr val="000000"/>
                          </a:solidFill>
                          <a:latin typeface="Calibri"/>
                        </a:rPr>
                        <a:t>Meghalaya</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2"/>
                  </a:ext>
                </a:extLst>
              </a:tr>
              <a:tr h="320369">
                <a:tc>
                  <a:txBody>
                    <a:bodyPr/>
                    <a:lstStyle/>
                    <a:p>
                      <a:pPr algn="ctr" fontAlgn="b"/>
                      <a:r>
                        <a:rPr lang="en-US" sz="1800" b="1" i="0" u="none" strike="noStrike" dirty="0">
                          <a:solidFill>
                            <a:srgbClr val="000000"/>
                          </a:solidFill>
                          <a:latin typeface="Calibri"/>
                        </a:rPr>
                        <a:t>Mizoram</a:t>
                      </a:r>
                      <a:r>
                        <a:rPr lang="en-US" sz="1800" b="1" i="0" u="none" strike="noStrike" baseline="0" dirty="0">
                          <a:solidFill>
                            <a:srgbClr val="000000"/>
                          </a:solidFill>
                          <a:latin typeface="Calibri"/>
                        </a:rPr>
                        <a:t>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3"/>
                  </a:ext>
                </a:extLst>
              </a:tr>
              <a:tr h="320369">
                <a:tc>
                  <a:txBody>
                    <a:bodyPr/>
                    <a:lstStyle/>
                    <a:p>
                      <a:pPr algn="ctr" fontAlgn="b"/>
                      <a:r>
                        <a:rPr lang="en-US" sz="1800" b="1" i="0" u="none" strike="noStrike" dirty="0">
                          <a:solidFill>
                            <a:srgbClr val="000000"/>
                          </a:solidFill>
                          <a:latin typeface="Calibri"/>
                        </a:rPr>
                        <a:t>Nagaland</a:t>
                      </a:r>
                      <a:r>
                        <a:rPr lang="en-US" sz="1800" b="1" i="0" u="none" strike="noStrike" baseline="0" dirty="0">
                          <a:solidFill>
                            <a:srgbClr val="000000"/>
                          </a:solidFill>
                          <a:latin typeface="Calibri"/>
                        </a:rPr>
                        <a:t> </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4"/>
                  </a:ext>
                </a:extLst>
              </a:tr>
              <a:tr h="320369">
                <a:tc>
                  <a:txBody>
                    <a:bodyPr/>
                    <a:lstStyle/>
                    <a:p>
                      <a:pPr algn="ctr" fontAlgn="b"/>
                      <a:r>
                        <a:rPr lang="en-US" sz="1800" b="1" i="0" u="none" strike="noStrike" dirty="0">
                          <a:solidFill>
                            <a:srgbClr val="000000"/>
                          </a:solidFill>
                          <a:latin typeface="Calibri"/>
                        </a:rPr>
                        <a:t>Sikkim</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5"/>
                  </a:ext>
                </a:extLst>
              </a:tr>
              <a:tr h="429537">
                <a:tc>
                  <a:txBody>
                    <a:bodyPr/>
                    <a:lstStyle/>
                    <a:p>
                      <a:pPr algn="ctr" fontAlgn="b"/>
                      <a:r>
                        <a:rPr lang="en-US" sz="1800" b="1" i="0" u="none" strike="noStrike" dirty="0">
                          <a:solidFill>
                            <a:srgbClr val="000000"/>
                          </a:solidFill>
                          <a:latin typeface="Calibri"/>
                        </a:rPr>
                        <a:t>Tripura </a:t>
                      </a:r>
                    </a:p>
                  </a:txBody>
                  <a:tcPr marL="9525" marR="9525" marT="9525" marB="0" anchor="ctr"/>
                </a:tc>
                <a:tc>
                  <a:txBody>
                    <a:bodyPr/>
                    <a:lstStyle/>
                    <a:p>
                      <a:pPr algn="ctr" fontAlgn="b"/>
                      <a:r>
                        <a:rPr lang="en-US" sz="1800" b="1" i="0" u="none" strike="noStrike" dirty="0">
                          <a:solidFill>
                            <a:srgbClr val="000000"/>
                          </a:solidFill>
                          <a:latin typeface="Calibri"/>
                        </a:rPr>
                        <a:t>9</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6"/>
                  </a:ext>
                </a:extLst>
              </a:tr>
            </a:tbl>
          </a:graphicData>
        </a:graphic>
      </p:graphicFrame>
      <p:sp>
        <p:nvSpPr>
          <p:cNvPr id="3" name="Rectangle 2">
            <a:extLst>
              <a:ext uri="{FF2B5EF4-FFF2-40B4-BE49-F238E27FC236}">
                <a16:creationId xmlns:a16="http://schemas.microsoft.com/office/drawing/2014/main" xmlns="" id="{535E4129-7DC4-4B16-ADC6-8C18574CFECE}"/>
              </a:ext>
            </a:extLst>
          </p:cNvPr>
          <p:cNvSpPr/>
          <p:nvPr/>
        </p:nvSpPr>
        <p:spPr>
          <a:xfrm>
            <a:off x="304801" y="914400"/>
            <a:ext cx="8392160" cy="2031325"/>
          </a:xfrm>
          <a:prstGeom prst="rect">
            <a:avLst/>
          </a:prstGeom>
          <a:solidFill>
            <a:schemeClr val="accent1">
              <a:lumMod val="40000"/>
              <a:lumOff val="60000"/>
            </a:schemeClr>
          </a:solidFill>
        </p:spPr>
        <p:txBody>
          <a:bodyPr wrap="square">
            <a:spAutoFit/>
          </a:bodyPr>
          <a:lstStyle/>
          <a:p>
            <a:pPr algn="just"/>
            <a:r>
              <a:rPr lang="en-US" b="1" dirty="0">
                <a:latin typeface="Arial" panose="020B0604020202020204" pitchFamily="34" charset="0"/>
                <a:ea typeface="Calibri" panose="020F0502020204030204" pitchFamily="34" charset="0"/>
              </a:rPr>
              <a:t>Performance Grading Index (PGI): </a:t>
            </a:r>
          </a:p>
          <a:p>
            <a:pPr marL="342900" indent="-342900" algn="just">
              <a:buAutoNum type="arabicPeriod"/>
            </a:pPr>
            <a:r>
              <a:rPr lang="en-US" dirty="0">
                <a:latin typeface="Arial" panose="020B0604020202020204" pitchFamily="34" charset="0"/>
                <a:ea typeface="Calibri" panose="020F0502020204030204" pitchFamily="34" charset="0"/>
              </a:rPr>
              <a:t>Score against the weightage of 10 for indicator No. 1.3.7 i.e. “% of elementary school’s children taking MDM against target approved in PAB – in Govt. and aided schools”.</a:t>
            </a:r>
          </a:p>
          <a:p>
            <a:pPr marL="342900" indent="-342900" algn="just">
              <a:buAutoNum type="arabicPeriod"/>
            </a:pPr>
            <a:endParaRPr lang="en-US" dirty="0">
              <a:latin typeface="Arial" panose="020B0604020202020204" pitchFamily="34" charset="0"/>
              <a:ea typeface="Calibri" panose="020F0502020204030204" pitchFamily="34" charset="0"/>
            </a:endParaRPr>
          </a:p>
          <a:p>
            <a:pPr marL="342900" indent="-342900" algn="just">
              <a:buAutoNum type="arabicPeriod"/>
            </a:pPr>
            <a:r>
              <a:rPr lang="en-US" dirty="0">
                <a:latin typeface="Arial" panose="020B0604020202020204" pitchFamily="34" charset="0"/>
                <a:ea typeface="Calibri" panose="020F0502020204030204" pitchFamily="34" charset="0"/>
              </a:rPr>
              <a:t>Score against the weightage of 10 for indicator No </a:t>
            </a:r>
            <a:r>
              <a:rPr lang="en-US" dirty="0"/>
              <a:t>1.3.8 i.e. “% of days Mid Day Meal served against total working days – Govt. and aided elementary schools.”</a:t>
            </a:r>
            <a:endParaRPr lang="en-US" dirty="0">
              <a:latin typeface="Arial" panose="020B060402020202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6342436F-A003-49D2-BDA8-A65B203CD7B7}" type="slidenum">
              <a:rPr lang="en-US" smtClean="0"/>
              <a:pPr/>
              <a:t>8</a:t>
            </a:fld>
            <a:endParaRPr lang="en-US"/>
          </a:p>
        </p:txBody>
      </p:sp>
    </p:spTree>
    <p:extLst>
      <p:ext uri="{BB962C8B-B14F-4D97-AF65-F5344CB8AC3E}">
        <p14:creationId xmlns:p14="http://schemas.microsoft.com/office/powerpoint/2010/main" val="204203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p:cNvGraphicFramePr>
          <p:nvPr>
            <p:extLst>
              <p:ext uri="{D42A27DB-BD31-4B8C-83A1-F6EECF244321}">
                <p14:modId xmlns:p14="http://schemas.microsoft.com/office/powerpoint/2010/main" val="1516632573"/>
              </p:ext>
            </p:extLst>
          </p:nvPr>
        </p:nvGraphicFramePr>
        <p:xfrm>
          <a:off x="4283968" y="214313"/>
          <a:ext cx="4943475" cy="6429375"/>
        </p:xfrm>
        <a:graphic>
          <a:graphicData uri="http://schemas.openxmlformats.org/presentationml/2006/ole">
            <mc:AlternateContent xmlns:mc="http://schemas.openxmlformats.org/markup-compatibility/2006">
              <mc:Choice xmlns:v="urn:schemas-microsoft-com:vml" Requires="v">
                <p:oleObj spid="_x0000_s9271" name="Worksheet" r:id="rId4" imgW="3473339" imgH="2838340" progId="Excel.Sheet.8">
                  <p:embed/>
                </p:oleObj>
              </mc:Choice>
              <mc:Fallback>
                <p:oleObj name="Worksheet" r:id="rId4" imgW="3473339" imgH="2838340" progId="Excel.Sheet.8">
                  <p:embed/>
                  <p:pic>
                    <p:nvPicPr>
                      <p:cNvPr id="0" name="Picture 3"/>
                      <p:cNvPicPr>
                        <a:picLocks noGrp="1" noChangeArrowheads="1"/>
                      </p:cNvPicPr>
                      <p:nvPr/>
                    </p:nvPicPr>
                    <p:blipFill>
                      <a:blip r:embed="rId5"/>
                      <a:srcRect/>
                      <a:stretch>
                        <a:fillRect/>
                      </a:stretch>
                    </p:blipFill>
                    <p:spPr bwMode="auto">
                      <a:xfrm>
                        <a:off x="4283968" y="214313"/>
                        <a:ext cx="4943475" cy="642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 name="Title 1"/>
          <p:cNvSpPr>
            <a:spLocks noGrp="1" noChangeArrowheads="1"/>
          </p:cNvSpPr>
          <p:nvPr>
            <p:ph type="title"/>
          </p:nvPr>
        </p:nvSpPr>
        <p:spPr>
          <a:xfrm>
            <a:off x="0" y="-27384"/>
            <a:ext cx="9144000" cy="53553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fontAlgn="base">
              <a:lnSpc>
                <a:spcPct val="90000"/>
              </a:lnSpc>
              <a:spcAft>
                <a:spcPct val="0"/>
              </a:spcAft>
            </a:pPr>
            <a:r>
              <a:rPr lang="en-US" altLang="en-US" sz="3200" b="1" dirty="0">
                <a:solidFill>
                  <a:srgbClr val="FFFFFF"/>
                </a:solidFill>
                <a:latin typeface="Calibri" panose="020F0502020204030204" pitchFamily="34" charset="0"/>
                <a:ea typeface="+mn-ea"/>
                <a:cs typeface="+mn-cs"/>
              </a:rPr>
              <a:t>Performance Score Card – Arunachal Pradesh  </a:t>
            </a:r>
          </a:p>
        </p:txBody>
      </p:sp>
      <p:sp>
        <p:nvSpPr>
          <p:cNvPr id="27652" name="TextBox 10"/>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 name="Table 3"/>
          <p:cNvGraphicFramePr>
            <a:graphicFrameLocks noGrp="1"/>
          </p:cNvGraphicFramePr>
          <p:nvPr>
            <p:extLst>
              <p:ext uri="{D42A27DB-BD31-4B8C-83A1-F6EECF244321}">
                <p14:modId xmlns:p14="http://schemas.microsoft.com/office/powerpoint/2010/main" val="1531256472"/>
              </p:ext>
            </p:extLst>
          </p:nvPr>
        </p:nvGraphicFramePr>
        <p:xfrm>
          <a:off x="80392" y="733692"/>
          <a:ext cx="4203576" cy="5565427"/>
        </p:xfrm>
        <a:graphic>
          <a:graphicData uri="http://schemas.openxmlformats.org/drawingml/2006/table">
            <a:tbl>
              <a:tblPr>
                <a:tableStyleId>{D7AC3CCA-C797-4891-BE02-D94E43425B78}</a:tableStyleId>
              </a:tblPr>
              <a:tblGrid>
                <a:gridCol w="1467272">
                  <a:extLst>
                    <a:ext uri="{9D8B030D-6E8A-4147-A177-3AD203B41FA5}">
                      <a16:colId xmlns:a16="http://schemas.microsoft.com/office/drawing/2014/main" xmlns="" val="20000"/>
                    </a:ext>
                  </a:extLst>
                </a:gridCol>
                <a:gridCol w="866142">
                  <a:extLst>
                    <a:ext uri="{9D8B030D-6E8A-4147-A177-3AD203B41FA5}">
                      <a16:colId xmlns:a16="http://schemas.microsoft.com/office/drawing/2014/main" xmlns="" val="20001"/>
                    </a:ext>
                  </a:extLst>
                </a:gridCol>
                <a:gridCol w="933366">
                  <a:extLst>
                    <a:ext uri="{9D8B030D-6E8A-4147-A177-3AD203B41FA5}">
                      <a16:colId xmlns:a16="http://schemas.microsoft.com/office/drawing/2014/main" xmlns="" val="20002"/>
                    </a:ext>
                  </a:extLst>
                </a:gridCol>
                <a:gridCol w="936796">
                  <a:extLst>
                    <a:ext uri="{9D8B030D-6E8A-4147-A177-3AD203B41FA5}">
                      <a16:colId xmlns:a16="http://schemas.microsoft.com/office/drawing/2014/main" xmlns="" val="20003"/>
                    </a:ext>
                  </a:extLst>
                </a:gridCol>
              </a:tblGrid>
              <a:tr h="916535">
                <a:tc>
                  <a:txBody>
                    <a:bodyPr/>
                    <a:lstStyle/>
                    <a:p>
                      <a:pPr algn="ctr" fontAlgn="ctr"/>
                      <a:r>
                        <a:rPr lang="en-US" sz="1400" b="1" u="none" strike="noStrike" dirty="0">
                          <a:effectLst/>
                          <a:latin typeface="+mj-lt"/>
                        </a:rPr>
                        <a:t>Component</a:t>
                      </a:r>
                      <a:endParaRPr lang="en-US" sz="1400" b="1" i="0" u="none" strike="noStrike" dirty="0">
                        <a:solidFill>
                          <a:srgbClr val="002060"/>
                        </a:solidFill>
                        <a:effectLst/>
                        <a:latin typeface="+mj-lt"/>
                      </a:endParaRPr>
                    </a:p>
                  </a:txBody>
                  <a:tcPr marL="7668" marR="7668" marT="7668" marB="0" anchor="ctr"/>
                </a:tc>
                <a:tc>
                  <a:txBody>
                    <a:bodyPr/>
                    <a:lstStyle/>
                    <a:p>
                      <a:pPr algn="ctr" fontAlgn="ctr"/>
                      <a:r>
                        <a:rPr lang="en-US" sz="1400" b="1" u="none" strike="noStrike" dirty="0">
                          <a:effectLst/>
                          <a:latin typeface="+mj-lt"/>
                        </a:rPr>
                        <a:t>PAB-Approval  (Target)</a:t>
                      </a:r>
                      <a:endParaRPr lang="en-US" sz="1400" b="1" i="0" u="none" strike="noStrike" dirty="0">
                        <a:solidFill>
                          <a:srgbClr val="002060"/>
                        </a:solidFill>
                        <a:effectLst/>
                        <a:latin typeface="+mj-lt"/>
                      </a:endParaRPr>
                    </a:p>
                  </a:txBody>
                  <a:tcPr marL="7668" marR="7668" marT="7668" marB="0" anchor="ctr"/>
                </a:tc>
                <a:tc>
                  <a:txBody>
                    <a:bodyPr/>
                    <a:lstStyle/>
                    <a:p>
                      <a:pPr algn="ctr" fontAlgn="ctr"/>
                      <a:r>
                        <a:rPr lang="en-US" sz="1200" b="1" u="none" strike="noStrike" dirty="0">
                          <a:effectLst/>
                          <a:latin typeface="+mj-lt"/>
                        </a:rPr>
                        <a:t>Achievement</a:t>
                      </a:r>
                      <a:endParaRPr lang="en-US" sz="1200" b="1" i="0" u="none" strike="noStrike" dirty="0">
                        <a:solidFill>
                          <a:srgbClr val="002060"/>
                        </a:solidFill>
                        <a:effectLst/>
                        <a:latin typeface="+mj-lt"/>
                      </a:endParaRPr>
                    </a:p>
                  </a:txBody>
                  <a:tcPr marL="7668" marR="7668" marT="7668" marB="0" anchor="ctr"/>
                </a:tc>
                <a:tc>
                  <a:txBody>
                    <a:bodyPr/>
                    <a:lstStyle/>
                    <a:p>
                      <a:pPr algn="ctr" fontAlgn="ctr"/>
                      <a:r>
                        <a:rPr lang="en-US" sz="1200" b="1" u="none" strike="noStrike" dirty="0">
                          <a:effectLst/>
                          <a:latin typeface="+mj-lt"/>
                        </a:rPr>
                        <a:t>% Achievement</a:t>
                      </a:r>
                      <a:endParaRPr lang="en-US" sz="1200" b="1" i="0" u="none" strike="noStrike" dirty="0">
                        <a:solidFill>
                          <a:srgbClr val="002060"/>
                        </a:solidFill>
                        <a:effectLst/>
                        <a:latin typeface="+mj-lt"/>
                      </a:endParaRPr>
                    </a:p>
                  </a:txBody>
                  <a:tcPr marL="7668" marR="7668" marT="7668" marB="0" anchor="ctr"/>
                </a:tc>
                <a:extLst>
                  <a:ext uri="{0D108BD9-81ED-4DB2-BD59-A6C34878D82A}">
                    <a16:rowId xmlns:a16="http://schemas.microsoft.com/office/drawing/2014/main" xmlns="" val="10000"/>
                  </a:ext>
                </a:extLst>
              </a:tr>
              <a:tr h="372581">
                <a:tc>
                  <a:txBody>
                    <a:bodyPr/>
                    <a:lstStyle/>
                    <a:p>
                      <a:pPr algn="l" fontAlgn="ctr"/>
                      <a:r>
                        <a:rPr lang="en-US" sz="1400" b="1" u="none" strike="noStrike" dirty="0">
                          <a:effectLst/>
                          <a:latin typeface="+mj-lt"/>
                        </a:rPr>
                        <a:t>Institutions </a:t>
                      </a:r>
                      <a:endParaRPr lang="en-US" sz="1400" b="1" i="0" u="none" strike="noStrike" dirty="0">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3182</a:t>
                      </a:r>
                    </a:p>
                  </a:txBody>
                  <a:tcPr marL="9525" marR="9525" marT="9525" marB="0" anchor="b"/>
                </a:tc>
                <a:tc>
                  <a:txBody>
                    <a:bodyPr/>
                    <a:lstStyle/>
                    <a:p>
                      <a:pPr algn="ctr" fontAlgn="b"/>
                      <a:r>
                        <a:rPr lang="en-IN" sz="1400" b="1" i="0" u="none" strike="noStrike" dirty="0">
                          <a:solidFill>
                            <a:srgbClr val="000000"/>
                          </a:solidFill>
                          <a:effectLst/>
                          <a:latin typeface="+mj-lt"/>
                        </a:rPr>
                        <a:t>2934</a:t>
                      </a:r>
                    </a:p>
                  </a:txBody>
                  <a:tcPr marL="9525" marR="9525" marT="9525" marB="0" anchor="b"/>
                </a:tc>
                <a:tc>
                  <a:txBody>
                    <a:bodyPr/>
                    <a:lstStyle/>
                    <a:p>
                      <a:pPr algn="ctr" fontAlgn="b"/>
                      <a:r>
                        <a:rPr lang="en-IN" sz="1400" b="1" i="0" u="none" strike="noStrike" dirty="0">
                          <a:solidFill>
                            <a:srgbClr val="000000"/>
                          </a:solidFill>
                          <a:effectLst/>
                          <a:latin typeface="+mj-lt"/>
                        </a:rPr>
                        <a:t>92%</a:t>
                      </a:r>
                    </a:p>
                  </a:txBody>
                  <a:tcPr marL="9525" marR="9525" marT="9525" marB="0" anchor="b"/>
                </a:tc>
                <a:extLst>
                  <a:ext uri="{0D108BD9-81ED-4DB2-BD59-A6C34878D82A}">
                    <a16:rowId xmlns:a16="http://schemas.microsoft.com/office/drawing/2014/main" xmlns="" val="10001"/>
                  </a:ext>
                </a:extLst>
              </a:tr>
              <a:tr h="238569">
                <a:tc>
                  <a:txBody>
                    <a:bodyPr/>
                    <a:lstStyle/>
                    <a:p>
                      <a:pPr algn="l" fontAlgn="ctr"/>
                      <a:r>
                        <a:rPr lang="en-US" sz="1400" b="1" u="none" strike="noStrike">
                          <a:effectLst/>
                          <a:latin typeface="+mj-lt"/>
                        </a:rPr>
                        <a:t>Children</a:t>
                      </a:r>
                      <a:endParaRPr lang="en-US" sz="1400" b="1" i="0" u="none" strike="noStrike">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175456</a:t>
                      </a:r>
                    </a:p>
                  </a:txBody>
                  <a:tcPr marL="9525" marR="9525" marT="9525" marB="0" anchor="b"/>
                </a:tc>
                <a:tc>
                  <a:txBody>
                    <a:bodyPr/>
                    <a:lstStyle/>
                    <a:p>
                      <a:pPr algn="ctr" fontAlgn="b"/>
                      <a:r>
                        <a:rPr lang="en-IN" sz="1400" b="1" i="0" u="none" strike="noStrike" dirty="0">
                          <a:solidFill>
                            <a:srgbClr val="000000"/>
                          </a:solidFill>
                          <a:effectLst/>
                          <a:latin typeface="+mj-lt"/>
                        </a:rPr>
                        <a:t>153962</a:t>
                      </a:r>
                    </a:p>
                  </a:txBody>
                  <a:tcPr marL="9525" marR="9525" marT="9525" marB="0" anchor="b"/>
                </a:tc>
                <a:tc>
                  <a:txBody>
                    <a:bodyPr/>
                    <a:lstStyle/>
                    <a:p>
                      <a:pPr algn="ctr" fontAlgn="b"/>
                      <a:r>
                        <a:rPr lang="en-IN" sz="1400" b="1" i="0" u="none" strike="noStrike" dirty="0">
                          <a:solidFill>
                            <a:srgbClr val="000000"/>
                          </a:solidFill>
                          <a:effectLst/>
                          <a:latin typeface="+mj-lt"/>
                        </a:rPr>
                        <a:t>88%</a:t>
                      </a:r>
                    </a:p>
                  </a:txBody>
                  <a:tcPr marL="9525" marR="9525" marT="9525" marB="0" anchor="b"/>
                </a:tc>
                <a:extLst>
                  <a:ext uri="{0D108BD9-81ED-4DB2-BD59-A6C34878D82A}">
                    <a16:rowId xmlns:a16="http://schemas.microsoft.com/office/drawing/2014/main" xmlns="" val="10002"/>
                  </a:ext>
                </a:extLst>
              </a:tr>
              <a:tr h="238569">
                <a:tc>
                  <a:txBody>
                    <a:bodyPr/>
                    <a:lstStyle/>
                    <a:p>
                      <a:pPr algn="l" fontAlgn="ctr"/>
                      <a:r>
                        <a:rPr lang="en-US" sz="1400" b="1" u="none" strike="noStrike" dirty="0">
                          <a:effectLst/>
                          <a:latin typeface="+mj-lt"/>
                        </a:rPr>
                        <a:t>Working Days</a:t>
                      </a:r>
                      <a:endParaRPr lang="en-US" sz="1400" b="1" i="0" u="none" strike="noStrike" dirty="0">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220</a:t>
                      </a:r>
                    </a:p>
                  </a:txBody>
                  <a:tcPr marL="9525" marR="9525" marT="9525" marB="0" anchor="b"/>
                </a:tc>
                <a:tc>
                  <a:txBody>
                    <a:bodyPr/>
                    <a:lstStyle/>
                    <a:p>
                      <a:pPr algn="ctr" fontAlgn="b"/>
                      <a:r>
                        <a:rPr lang="en-IN" sz="1400" b="1" i="0" u="none" strike="noStrike" dirty="0">
                          <a:solidFill>
                            <a:srgbClr val="000000"/>
                          </a:solidFill>
                          <a:effectLst/>
                          <a:latin typeface="+mj-lt"/>
                        </a:rPr>
                        <a:t>219</a:t>
                      </a:r>
                    </a:p>
                  </a:txBody>
                  <a:tcPr marL="9525" marR="9525" marT="9525" marB="0" anchor="b"/>
                </a:tc>
                <a:tc>
                  <a:txBody>
                    <a:bodyPr/>
                    <a:lstStyle/>
                    <a:p>
                      <a:pPr algn="ctr" fontAlgn="b"/>
                      <a:r>
                        <a:rPr lang="en-IN" sz="1400" b="1" i="0" u="none" strike="noStrike" dirty="0">
                          <a:solidFill>
                            <a:srgbClr val="000000"/>
                          </a:solidFill>
                          <a:effectLst/>
                          <a:latin typeface="+mj-lt"/>
                        </a:rPr>
                        <a:t>99%</a:t>
                      </a:r>
                    </a:p>
                  </a:txBody>
                  <a:tcPr marL="9525" marR="9525" marT="9525" marB="0" anchor="b"/>
                </a:tc>
                <a:extLst>
                  <a:ext uri="{0D108BD9-81ED-4DB2-BD59-A6C34878D82A}">
                    <a16:rowId xmlns:a16="http://schemas.microsoft.com/office/drawing/2014/main" xmlns="" val="10003"/>
                  </a:ext>
                </a:extLst>
              </a:tr>
              <a:tr h="425232">
                <a:tc>
                  <a:txBody>
                    <a:bodyPr/>
                    <a:lstStyle/>
                    <a:p>
                      <a:pPr algn="l" fontAlgn="ctr"/>
                      <a:r>
                        <a:rPr lang="en-US" sz="1400" b="1" u="none" strike="noStrike" dirty="0">
                          <a:effectLst/>
                          <a:latin typeface="+mj-lt"/>
                        </a:rPr>
                        <a:t>Food Grain </a:t>
                      </a:r>
                      <a:r>
                        <a:rPr lang="en-US" sz="1400" b="1" u="none" strike="noStrike" dirty="0" err="1">
                          <a:effectLst/>
                          <a:latin typeface="+mj-lt"/>
                        </a:rPr>
                        <a:t>Utilisation</a:t>
                      </a:r>
                      <a:r>
                        <a:rPr lang="en-US" sz="1400" b="1" u="none" strike="noStrike" dirty="0">
                          <a:effectLst/>
                          <a:latin typeface="+mj-lt"/>
                        </a:rPr>
                        <a:t> (in MTs)</a:t>
                      </a:r>
                      <a:endParaRPr lang="en-US" sz="1400" b="1" i="0" u="none" strike="noStrike" dirty="0">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4524.99</a:t>
                      </a:r>
                    </a:p>
                  </a:txBody>
                  <a:tcPr marL="9525" marR="9525" marT="9525" marB="0" anchor="b"/>
                </a:tc>
                <a:tc>
                  <a:txBody>
                    <a:bodyPr/>
                    <a:lstStyle/>
                    <a:p>
                      <a:pPr algn="ctr" fontAlgn="b"/>
                      <a:r>
                        <a:rPr lang="en-IN" sz="1400" b="1" i="0" u="none" strike="noStrike" dirty="0">
                          <a:solidFill>
                            <a:srgbClr val="000000"/>
                          </a:solidFill>
                          <a:effectLst/>
                          <a:latin typeface="+mj-lt"/>
                        </a:rPr>
                        <a:t>3950.22</a:t>
                      </a:r>
                    </a:p>
                  </a:txBody>
                  <a:tcPr marL="9525" marR="9525" marT="9525" marB="0" anchor="b"/>
                </a:tc>
                <a:tc>
                  <a:txBody>
                    <a:bodyPr/>
                    <a:lstStyle/>
                    <a:p>
                      <a:pPr algn="ctr" fontAlgn="b"/>
                      <a:r>
                        <a:rPr lang="en-IN" sz="1400" b="1" i="0" u="none" strike="noStrike" dirty="0">
                          <a:solidFill>
                            <a:srgbClr val="000000"/>
                          </a:solidFill>
                          <a:effectLst/>
                          <a:latin typeface="+mj-lt"/>
                        </a:rPr>
                        <a:t>87%</a:t>
                      </a:r>
                    </a:p>
                  </a:txBody>
                  <a:tcPr marL="9525" marR="9525" marT="9525" marB="0" anchor="b"/>
                </a:tc>
                <a:extLst>
                  <a:ext uri="{0D108BD9-81ED-4DB2-BD59-A6C34878D82A}">
                    <a16:rowId xmlns:a16="http://schemas.microsoft.com/office/drawing/2014/main" xmlns="" val="10004"/>
                  </a:ext>
                </a:extLst>
              </a:tr>
              <a:tr h="425232">
                <a:tc>
                  <a:txBody>
                    <a:bodyPr/>
                    <a:lstStyle/>
                    <a:p>
                      <a:pPr algn="l" fontAlgn="ctr"/>
                      <a:r>
                        <a:rPr lang="en-US" sz="1400" b="1" u="none" strike="noStrike" dirty="0">
                          <a:effectLst/>
                          <a:latin typeface="+mj-lt"/>
                        </a:rPr>
                        <a:t>Cooking Cost     (Rs. in </a:t>
                      </a:r>
                      <a:r>
                        <a:rPr lang="en-US" sz="1400" b="1" u="none" strike="noStrike" dirty="0" err="1">
                          <a:effectLst/>
                          <a:latin typeface="+mj-lt"/>
                        </a:rPr>
                        <a:t>Lacs</a:t>
                      </a:r>
                      <a:r>
                        <a:rPr lang="en-US" sz="1400" b="1" u="none" strike="noStrike" dirty="0">
                          <a:effectLst/>
                          <a:latin typeface="+mj-lt"/>
                        </a:rPr>
                        <a:t>)</a:t>
                      </a:r>
                      <a:endParaRPr lang="en-US" sz="1400" b="1" i="0" u="none" strike="noStrike" dirty="0">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1966.37</a:t>
                      </a:r>
                    </a:p>
                  </a:txBody>
                  <a:tcPr marL="9525" marR="9525" marT="9525" marB="0" anchor="b"/>
                </a:tc>
                <a:tc>
                  <a:txBody>
                    <a:bodyPr/>
                    <a:lstStyle/>
                    <a:p>
                      <a:pPr algn="ctr" fontAlgn="b"/>
                      <a:r>
                        <a:rPr lang="en-IN" sz="1400" b="1" i="0" u="none" strike="noStrike" dirty="0">
                          <a:solidFill>
                            <a:srgbClr val="000000"/>
                          </a:solidFill>
                          <a:effectLst/>
                          <a:latin typeface="+mj-lt"/>
                        </a:rPr>
                        <a:t>1677.70</a:t>
                      </a:r>
                    </a:p>
                  </a:txBody>
                  <a:tcPr marL="9525" marR="9525" marT="9525" marB="0" anchor="b"/>
                </a:tc>
                <a:tc>
                  <a:txBody>
                    <a:bodyPr/>
                    <a:lstStyle/>
                    <a:p>
                      <a:pPr algn="ctr" fontAlgn="b"/>
                      <a:r>
                        <a:rPr lang="en-IN" sz="1400" b="1" i="0" u="none" strike="noStrike" dirty="0">
                          <a:solidFill>
                            <a:srgbClr val="000000"/>
                          </a:solidFill>
                          <a:effectLst/>
                          <a:latin typeface="+mj-lt"/>
                        </a:rPr>
                        <a:t>85%</a:t>
                      </a:r>
                    </a:p>
                  </a:txBody>
                  <a:tcPr marL="9525" marR="9525" marT="9525" marB="0" anchor="b"/>
                </a:tc>
                <a:extLst>
                  <a:ext uri="{0D108BD9-81ED-4DB2-BD59-A6C34878D82A}">
                    <a16:rowId xmlns:a16="http://schemas.microsoft.com/office/drawing/2014/main" xmlns="" val="10005"/>
                  </a:ext>
                </a:extLst>
              </a:tr>
              <a:tr h="238569">
                <a:tc>
                  <a:txBody>
                    <a:bodyPr/>
                    <a:lstStyle/>
                    <a:p>
                      <a:pPr algn="l" fontAlgn="ctr"/>
                      <a:r>
                        <a:rPr lang="en-US" sz="1400" b="1" u="none" strike="noStrike" dirty="0">
                          <a:effectLst/>
                          <a:latin typeface="+mj-lt"/>
                        </a:rPr>
                        <a:t>CCH Engaged</a:t>
                      </a:r>
                      <a:endParaRPr lang="en-US" sz="1400" b="1" i="0" u="none" strike="noStrike" dirty="0">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12856</a:t>
                      </a:r>
                    </a:p>
                  </a:txBody>
                  <a:tcPr marL="9525" marR="9525" marT="9525" marB="0" anchor="b"/>
                </a:tc>
                <a:tc>
                  <a:txBody>
                    <a:bodyPr/>
                    <a:lstStyle/>
                    <a:p>
                      <a:pPr algn="ctr" fontAlgn="b"/>
                      <a:r>
                        <a:rPr lang="en-IN" sz="1400" b="1" i="0" u="none" strike="noStrike" dirty="0">
                          <a:solidFill>
                            <a:srgbClr val="000000"/>
                          </a:solidFill>
                          <a:effectLst/>
                          <a:latin typeface="+mj-lt"/>
                        </a:rPr>
                        <a:t>12427</a:t>
                      </a:r>
                    </a:p>
                  </a:txBody>
                  <a:tcPr marL="9525" marR="9525" marT="9525" marB="0" anchor="b"/>
                </a:tc>
                <a:tc>
                  <a:txBody>
                    <a:bodyPr/>
                    <a:lstStyle/>
                    <a:p>
                      <a:pPr algn="ctr" fontAlgn="b"/>
                      <a:r>
                        <a:rPr lang="en-IN" sz="1400" b="1" i="0" u="none" strike="noStrike" dirty="0">
                          <a:solidFill>
                            <a:srgbClr val="000000"/>
                          </a:solidFill>
                          <a:effectLst/>
                          <a:latin typeface="+mj-lt"/>
                        </a:rPr>
                        <a:t>97%</a:t>
                      </a:r>
                    </a:p>
                  </a:txBody>
                  <a:tcPr marL="9525" marR="9525" marT="9525" marB="0" anchor="b"/>
                </a:tc>
                <a:extLst>
                  <a:ext uri="{0D108BD9-81ED-4DB2-BD59-A6C34878D82A}">
                    <a16:rowId xmlns:a16="http://schemas.microsoft.com/office/drawing/2014/main" xmlns="" val="10006"/>
                  </a:ext>
                </a:extLst>
              </a:tr>
              <a:tr h="425232">
                <a:tc>
                  <a:txBody>
                    <a:bodyPr/>
                    <a:lstStyle/>
                    <a:p>
                      <a:pPr algn="l" fontAlgn="ctr"/>
                      <a:r>
                        <a:rPr lang="en-US" sz="1400" b="1" u="none" strike="noStrike" dirty="0">
                          <a:effectLst/>
                          <a:latin typeface="+mj-lt"/>
                        </a:rPr>
                        <a:t>CCH </a:t>
                      </a:r>
                      <a:r>
                        <a:rPr lang="en-US" sz="1400" b="1" u="none" strike="noStrike" dirty="0" err="1">
                          <a:effectLst/>
                          <a:latin typeface="+mj-lt"/>
                        </a:rPr>
                        <a:t>Honorarieum</a:t>
                      </a:r>
                      <a:r>
                        <a:rPr lang="en-US" sz="1400" b="1" u="none" strike="noStrike" dirty="0">
                          <a:effectLst/>
                          <a:latin typeface="+mj-lt"/>
                        </a:rPr>
                        <a:t> (Rs. in Lacs)</a:t>
                      </a:r>
                      <a:endParaRPr lang="en-US" sz="1400" b="1" i="0" u="none" strike="noStrike" dirty="0">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652.50</a:t>
                      </a:r>
                    </a:p>
                  </a:txBody>
                  <a:tcPr marL="9525" marR="9525" marT="9525" marB="0" anchor="b"/>
                </a:tc>
                <a:tc>
                  <a:txBody>
                    <a:bodyPr/>
                    <a:lstStyle/>
                    <a:p>
                      <a:pPr algn="ctr" fontAlgn="b"/>
                      <a:r>
                        <a:rPr lang="en-IN" sz="1400" b="1" i="0" u="none" strike="noStrike" dirty="0">
                          <a:solidFill>
                            <a:srgbClr val="000000"/>
                          </a:solidFill>
                          <a:effectLst/>
                          <a:latin typeface="+mj-lt"/>
                        </a:rPr>
                        <a:t>610.50</a:t>
                      </a:r>
                    </a:p>
                  </a:txBody>
                  <a:tcPr marL="9525" marR="9525" marT="9525" marB="0" anchor="b"/>
                </a:tc>
                <a:tc>
                  <a:txBody>
                    <a:bodyPr/>
                    <a:lstStyle/>
                    <a:p>
                      <a:pPr algn="ctr" fontAlgn="b"/>
                      <a:r>
                        <a:rPr lang="en-IN" sz="1400" b="1" i="0" u="none" strike="noStrike" dirty="0">
                          <a:solidFill>
                            <a:srgbClr val="000000"/>
                          </a:solidFill>
                          <a:effectLst/>
                          <a:latin typeface="+mj-lt"/>
                        </a:rPr>
                        <a:t>94%</a:t>
                      </a:r>
                    </a:p>
                  </a:txBody>
                  <a:tcPr marL="9525" marR="9525" marT="9525" marB="0" anchor="b"/>
                </a:tc>
                <a:extLst>
                  <a:ext uri="{0D108BD9-81ED-4DB2-BD59-A6C34878D82A}">
                    <a16:rowId xmlns:a16="http://schemas.microsoft.com/office/drawing/2014/main" xmlns="" val="10007"/>
                  </a:ext>
                </a:extLst>
              </a:tr>
              <a:tr h="238569">
                <a:tc>
                  <a:txBody>
                    <a:bodyPr/>
                    <a:lstStyle/>
                    <a:p>
                      <a:pPr algn="l" fontAlgn="ctr"/>
                      <a:r>
                        <a:rPr lang="en-US" sz="1400" b="1" u="none" strike="noStrike">
                          <a:effectLst/>
                          <a:latin typeface="+mj-lt"/>
                        </a:rPr>
                        <a:t>TA  (Rs. in Lacs)</a:t>
                      </a:r>
                      <a:endParaRPr lang="en-US" sz="1400" b="1" i="0" u="none" strike="noStrike">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117.66</a:t>
                      </a:r>
                    </a:p>
                  </a:txBody>
                  <a:tcPr marL="9525" marR="9525" marT="9525" marB="0" anchor="b"/>
                </a:tc>
                <a:tc>
                  <a:txBody>
                    <a:bodyPr/>
                    <a:lstStyle/>
                    <a:p>
                      <a:pPr algn="ctr" fontAlgn="b"/>
                      <a:r>
                        <a:rPr lang="en-IN" sz="1400" b="1" i="0" u="none" strike="noStrike" dirty="0">
                          <a:solidFill>
                            <a:srgbClr val="000000"/>
                          </a:solidFill>
                          <a:effectLst/>
                          <a:latin typeface="+mj-lt"/>
                        </a:rPr>
                        <a:t>102.77</a:t>
                      </a:r>
                    </a:p>
                  </a:txBody>
                  <a:tcPr marL="9525" marR="9525" marT="9525" marB="0" anchor="b"/>
                </a:tc>
                <a:tc>
                  <a:txBody>
                    <a:bodyPr/>
                    <a:lstStyle/>
                    <a:p>
                      <a:pPr algn="ctr" fontAlgn="b"/>
                      <a:r>
                        <a:rPr lang="en-IN" sz="1400" b="1" i="0" u="none" strike="noStrike" dirty="0">
                          <a:solidFill>
                            <a:srgbClr val="000000"/>
                          </a:solidFill>
                          <a:effectLst/>
                          <a:latin typeface="+mj-lt"/>
                        </a:rPr>
                        <a:t>87%</a:t>
                      </a:r>
                    </a:p>
                  </a:txBody>
                  <a:tcPr marL="9525" marR="9525" marT="9525" marB="0" anchor="b"/>
                </a:tc>
                <a:extLst>
                  <a:ext uri="{0D108BD9-81ED-4DB2-BD59-A6C34878D82A}">
                    <a16:rowId xmlns:a16="http://schemas.microsoft.com/office/drawing/2014/main" xmlns="" val="10008"/>
                  </a:ext>
                </a:extLst>
              </a:tr>
              <a:tr h="238569">
                <a:tc>
                  <a:txBody>
                    <a:bodyPr/>
                    <a:lstStyle/>
                    <a:p>
                      <a:pPr algn="l" fontAlgn="ctr"/>
                      <a:r>
                        <a:rPr lang="en-US" sz="1400" b="1" u="none" strike="noStrike">
                          <a:effectLst/>
                          <a:latin typeface="+mj-lt"/>
                        </a:rPr>
                        <a:t>MME (Rs. in Lacs)</a:t>
                      </a:r>
                      <a:endParaRPr lang="en-US" sz="1400" b="1" i="0" u="none" strike="noStrike">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46.47</a:t>
                      </a:r>
                    </a:p>
                  </a:txBody>
                  <a:tcPr marL="9525" marR="9525" marT="9525" marB="0" anchor="b"/>
                </a:tc>
                <a:tc>
                  <a:txBody>
                    <a:bodyPr/>
                    <a:lstStyle/>
                    <a:p>
                      <a:pPr algn="ctr" fontAlgn="b"/>
                      <a:r>
                        <a:rPr lang="en-IN" sz="1400" b="1" i="0" u="none" strike="noStrike" dirty="0">
                          <a:solidFill>
                            <a:srgbClr val="000000"/>
                          </a:solidFill>
                          <a:effectLst/>
                          <a:latin typeface="+mj-lt"/>
                        </a:rPr>
                        <a:t>46.47</a:t>
                      </a:r>
                    </a:p>
                  </a:txBody>
                  <a:tcPr marL="9525" marR="9525" marT="9525" marB="0" anchor="b"/>
                </a:tc>
                <a:tc>
                  <a:txBody>
                    <a:bodyPr/>
                    <a:lstStyle/>
                    <a:p>
                      <a:pPr algn="ctr" fontAlgn="b"/>
                      <a:r>
                        <a:rPr lang="en-IN" sz="1400" b="1" i="0" u="none" strike="noStrike" dirty="0">
                          <a:solidFill>
                            <a:srgbClr val="000000"/>
                          </a:solidFill>
                          <a:effectLst/>
                          <a:latin typeface="+mj-lt"/>
                        </a:rPr>
                        <a:t>100%</a:t>
                      </a:r>
                    </a:p>
                  </a:txBody>
                  <a:tcPr marL="9525" marR="9525" marT="9525" marB="0" anchor="b"/>
                </a:tc>
                <a:extLst>
                  <a:ext uri="{0D108BD9-81ED-4DB2-BD59-A6C34878D82A}">
                    <a16:rowId xmlns:a16="http://schemas.microsoft.com/office/drawing/2014/main" xmlns="" val="10009"/>
                  </a:ext>
                </a:extLst>
              </a:tr>
              <a:tr h="425232">
                <a:tc>
                  <a:txBody>
                    <a:bodyPr/>
                    <a:lstStyle/>
                    <a:p>
                      <a:pPr algn="l" fontAlgn="ctr"/>
                      <a:r>
                        <a:rPr lang="en-US" sz="1400" b="1" u="none" strike="noStrike">
                          <a:effectLst/>
                          <a:latin typeface="+mj-lt"/>
                        </a:rPr>
                        <a:t>Kitchen cum Store (KS)</a:t>
                      </a:r>
                      <a:endParaRPr lang="en-US" sz="1400" b="1" i="0" u="none" strike="noStrike">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4085</a:t>
                      </a:r>
                    </a:p>
                  </a:txBody>
                  <a:tcPr marL="9525" marR="9525" marT="9525" marB="0" anchor="b"/>
                </a:tc>
                <a:tc>
                  <a:txBody>
                    <a:bodyPr/>
                    <a:lstStyle/>
                    <a:p>
                      <a:pPr algn="ctr" fontAlgn="b"/>
                      <a:r>
                        <a:rPr lang="en-IN" sz="1400" b="1" i="0" u="none" strike="noStrike" dirty="0">
                          <a:solidFill>
                            <a:srgbClr val="000000"/>
                          </a:solidFill>
                          <a:effectLst/>
                          <a:latin typeface="+mj-lt"/>
                        </a:rPr>
                        <a:t>4085</a:t>
                      </a:r>
                    </a:p>
                  </a:txBody>
                  <a:tcPr marL="9525" marR="9525" marT="9525" marB="0" anchor="b"/>
                </a:tc>
                <a:tc>
                  <a:txBody>
                    <a:bodyPr/>
                    <a:lstStyle/>
                    <a:p>
                      <a:pPr algn="ctr" fontAlgn="b"/>
                      <a:r>
                        <a:rPr lang="en-IN" sz="1400" b="1" i="0" u="none" strike="noStrike" dirty="0">
                          <a:solidFill>
                            <a:srgbClr val="000000"/>
                          </a:solidFill>
                          <a:effectLst/>
                          <a:latin typeface="+mj-lt"/>
                        </a:rPr>
                        <a:t>100%</a:t>
                      </a:r>
                    </a:p>
                  </a:txBody>
                  <a:tcPr marL="9525" marR="9525" marT="9525" marB="0" anchor="b"/>
                </a:tc>
                <a:extLst>
                  <a:ext uri="{0D108BD9-81ED-4DB2-BD59-A6C34878D82A}">
                    <a16:rowId xmlns:a16="http://schemas.microsoft.com/office/drawing/2014/main" xmlns="" val="10010"/>
                  </a:ext>
                </a:extLst>
              </a:tr>
              <a:tr h="372581">
                <a:tc>
                  <a:txBody>
                    <a:bodyPr/>
                    <a:lstStyle/>
                    <a:p>
                      <a:pPr algn="l" fontAlgn="ctr"/>
                      <a:r>
                        <a:rPr lang="en-US" sz="1400" b="1" u="none" strike="noStrike">
                          <a:effectLst/>
                          <a:latin typeface="+mj-lt"/>
                        </a:rPr>
                        <a:t>Kitchen Devices (KD)</a:t>
                      </a:r>
                      <a:endParaRPr lang="en-US" sz="1400" b="1" i="0" u="none" strike="noStrike">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8464</a:t>
                      </a:r>
                    </a:p>
                  </a:txBody>
                  <a:tcPr marL="9525" marR="9525" marT="9525" marB="0" anchor="b"/>
                </a:tc>
                <a:tc>
                  <a:txBody>
                    <a:bodyPr/>
                    <a:lstStyle/>
                    <a:p>
                      <a:pPr algn="ctr" fontAlgn="b"/>
                      <a:r>
                        <a:rPr lang="en-IN" sz="1400" b="1" i="0" u="none" strike="noStrike" dirty="0">
                          <a:solidFill>
                            <a:srgbClr val="000000"/>
                          </a:solidFill>
                          <a:effectLst/>
                          <a:latin typeface="+mj-lt"/>
                        </a:rPr>
                        <a:t>8464</a:t>
                      </a:r>
                    </a:p>
                  </a:txBody>
                  <a:tcPr marL="9525" marR="9525" marT="9525" marB="0" anchor="b"/>
                </a:tc>
                <a:tc>
                  <a:txBody>
                    <a:bodyPr/>
                    <a:lstStyle/>
                    <a:p>
                      <a:pPr algn="ctr" fontAlgn="b"/>
                      <a:r>
                        <a:rPr lang="en-IN" sz="1400" b="1" i="0" u="none" strike="noStrike" dirty="0">
                          <a:solidFill>
                            <a:srgbClr val="000000"/>
                          </a:solidFill>
                          <a:effectLst/>
                          <a:latin typeface="+mj-lt"/>
                        </a:rPr>
                        <a:t>100%</a:t>
                      </a:r>
                    </a:p>
                  </a:txBody>
                  <a:tcPr marL="9525" marR="9525" marT="9525" marB="0" anchor="b"/>
                </a:tc>
                <a:extLst>
                  <a:ext uri="{0D108BD9-81ED-4DB2-BD59-A6C34878D82A}">
                    <a16:rowId xmlns:a16="http://schemas.microsoft.com/office/drawing/2014/main" xmlns="" val="10011"/>
                  </a:ext>
                </a:extLst>
              </a:tr>
              <a:tr h="425232">
                <a:tc>
                  <a:txBody>
                    <a:bodyPr/>
                    <a:lstStyle/>
                    <a:p>
                      <a:pPr algn="l" fontAlgn="ctr"/>
                      <a:r>
                        <a:rPr lang="en-US" sz="1400" b="1" u="none" strike="noStrike">
                          <a:effectLst/>
                          <a:latin typeface="+mj-lt"/>
                        </a:rPr>
                        <a:t>No. of Children's Health Check-up</a:t>
                      </a:r>
                      <a:endParaRPr lang="en-US" sz="1400" b="1" i="0" u="none" strike="noStrike">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167565</a:t>
                      </a:r>
                    </a:p>
                  </a:txBody>
                  <a:tcPr marL="9525" marR="9525" marT="9525" marB="0" anchor="b"/>
                </a:tc>
                <a:tc>
                  <a:txBody>
                    <a:bodyPr/>
                    <a:lstStyle/>
                    <a:p>
                      <a:pPr algn="ctr" fontAlgn="b"/>
                      <a:r>
                        <a:rPr lang="en-IN" sz="1400" b="1" i="0" u="none" strike="noStrike" dirty="0">
                          <a:solidFill>
                            <a:srgbClr val="000000"/>
                          </a:solidFill>
                          <a:effectLst/>
                          <a:latin typeface="+mj-lt"/>
                        </a:rPr>
                        <a:t>106437</a:t>
                      </a:r>
                    </a:p>
                  </a:txBody>
                  <a:tcPr marL="9525" marR="9525" marT="9525" marB="0" anchor="b"/>
                </a:tc>
                <a:tc>
                  <a:txBody>
                    <a:bodyPr/>
                    <a:lstStyle/>
                    <a:p>
                      <a:pPr algn="ctr" fontAlgn="b"/>
                      <a:r>
                        <a:rPr lang="en-IN" sz="1400" b="1" i="0" u="none" strike="noStrike" dirty="0">
                          <a:solidFill>
                            <a:srgbClr val="000000"/>
                          </a:solidFill>
                          <a:effectLst/>
                          <a:latin typeface="+mj-lt"/>
                        </a:rPr>
                        <a:t>64%</a:t>
                      </a:r>
                    </a:p>
                  </a:txBody>
                  <a:tcPr marL="9525" marR="9525" marT="9525" marB="0" anchor="b"/>
                </a:tc>
                <a:extLst>
                  <a:ext uri="{0D108BD9-81ED-4DB2-BD59-A6C34878D82A}">
                    <a16:rowId xmlns:a16="http://schemas.microsoft.com/office/drawing/2014/main" xmlns="" val="10012"/>
                  </a:ext>
                </a:extLst>
              </a:tr>
              <a:tr h="238569">
                <a:tc>
                  <a:txBody>
                    <a:bodyPr/>
                    <a:lstStyle/>
                    <a:p>
                      <a:pPr algn="l" fontAlgn="ctr"/>
                      <a:r>
                        <a:rPr lang="en-US" sz="1400" b="1" u="none" strike="noStrike" dirty="0">
                          <a:effectLst/>
                          <a:latin typeface="+mj-lt"/>
                        </a:rPr>
                        <a:t>Annual Data Entry</a:t>
                      </a:r>
                      <a:endParaRPr lang="en-US" sz="1400" b="1" i="0" u="none" strike="noStrike" dirty="0">
                        <a:solidFill>
                          <a:srgbClr val="000000"/>
                        </a:solidFill>
                        <a:effectLst/>
                        <a:latin typeface="+mj-lt"/>
                      </a:endParaRPr>
                    </a:p>
                  </a:txBody>
                  <a:tcPr marL="7668" marR="7668" marT="7668" marB="0" anchor="ctr"/>
                </a:tc>
                <a:tc>
                  <a:txBody>
                    <a:bodyPr/>
                    <a:lstStyle/>
                    <a:p>
                      <a:pPr algn="ctr" fontAlgn="b"/>
                      <a:r>
                        <a:rPr lang="en-IN" sz="1400" b="1" i="0" u="none" strike="noStrike">
                          <a:solidFill>
                            <a:srgbClr val="000000"/>
                          </a:solidFill>
                          <a:effectLst/>
                          <a:latin typeface="+mj-lt"/>
                        </a:rPr>
                        <a:t>3182</a:t>
                      </a:r>
                      <a:endParaRPr lang="en-IN" sz="1400" b="1" i="0" u="none" strike="noStrike" dirty="0">
                        <a:solidFill>
                          <a:srgbClr val="000000"/>
                        </a:solidFill>
                        <a:effectLst/>
                        <a:latin typeface="+mj-lt"/>
                      </a:endParaRPr>
                    </a:p>
                  </a:txBody>
                  <a:tcPr marL="9525" marR="9525" marT="9525" marB="0" anchor="b"/>
                </a:tc>
                <a:tc>
                  <a:txBody>
                    <a:bodyPr/>
                    <a:lstStyle/>
                    <a:p>
                      <a:pPr algn="ctr" fontAlgn="b"/>
                      <a:r>
                        <a:rPr lang="en-IN" sz="1400" b="1" i="0" u="none" strike="noStrike" dirty="0">
                          <a:solidFill>
                            <a:srgbClr val="000000"/>
                          </a:solidFill>
                          <a:effectLst/>
                          <a:latin typeface="+mj-lt"/>
                        </a:rPr>
                        <a:t>445</a:t>
                      </a:r>
                    </a:p>
                  </a:txBody>
                  <a:tcPr marL="9525" marR="9525" marT="9525" marB="0" anchor="b"/>
                </a:tc>
                <a:tc>
                  <a:txBody>
                    <a:bodyPr/>
                    <a:lstStyle/>
                    <a:p>
                      <a:pPr algn="ctr" fontAlgn="b"/>
                      <a:r>
                        <a:rPr lang="en-IN" sz="1400" b="1" i="0" u="none" strike="noStrike" dirty="0">
                          <a:solidFill>
                            <a:srgbClr val="000000"/>
                          </a:solidFill>
                          <a:effectLst/>
                          <a:latin typeface="+mj-lt"/>
                        </a:rPr>
                        <a:t>13%</a:t>
                      </a:r>
                    </a:p>
                  </a:txBody>
                  <a:tcPr marL="9525" marR="9525" marT="9525" marB="0" anchor="b"/>
                </a:tc>
                <a:extLst>
                  <a:ext uri="{0D108BD9-81ED-4DB2-BD59-A6C34878D82A}">
                    <a16:rowId xmlns:a16="http://schemas.microsoft.com/office/drawing/2014/main" xmlns="" val="10013"/>
                  </a:ext>
                </a:extLst>
              </a:tr>
              <a:tr h="238569">
                <a:tc>
                  <a:txBody>
                    <a:bodyPr/>
                    <a:lstStyle/>
                    <a:p>
                      <a:pPr algn="l" fontAlgn="ctr"/>
                      <a:r>
                        <a:rPr lang="en-US" sz="1400" b="1" u="none" strike="noStrike">
                          <a:effectLst/>
                          <a:latin typeface="+mj-lt"/>
                        </a:rPr>
                        <a:t>Monthly Data Entry</a:t>
                      </a:r>
                      <a:endParaRPr lang="en-US" sz="1400" b="1" i="0" u="none" strike="noStrike">
                        <a:solidFill>
                          <a:srgbClr val="000000"/>
                        </a:solidFill>
                        <a:effectLst/>
                        <a:latin typeface="+mj-lt"/>
                      </a:endParaRPr>
                    </a:p>
                  </a:txBody>
                  <a:tcPr marL="7668" marR="7668" marT="7668" marB="0" anchor="ctr"/>
                </a:tc>
                <a:tc>
                  <a:txBody>
                    <a:bodyPr/>
                    <a:lstStyle/>
                    <a:p>
                      <a:pPr algn="ctr" fontAlgn="b"/>
                      <a:r>
                        <a:rPr lang="en-IN" sz="1400" b="1" i="0" u="none" strike="noStrike" dirty="0">
                          <a:solidFill>
                            <a:srgbClr val="000000"/>
                          </a:solidFill>
                          <a:effectLst/>
                          <a:latin typeface="+mj-lt"/>
                        </a:rPr>
                        <a:t>3182</a:t>
                      </a:r>
                    </a:p>
                  </a:txBody>
                  <a:tcPr marL="9525" marR="9525" marT="9525" marB="0" anchor="b"/>
                </a:tc>
                <a:tc>
                  <a:txBody>
                    <a:bodyPr/>
                    <a:lstStyle/>
                    <a:p>
                      <a:pPr algn="ctr" fontAlgn="b"/>
                      <a:r>
                        <a:rPr lang="en-IN" sz="1400" b="1" i="0" u="none" strike="noStrike" dirty="0">
                          <a:solidFill>
                            <a:srgbClr val="000000"/>
                          </a:solidFill>
                          <a:effectLst/>
                          <a:latin typeface="+mj-lt"/>
                        </a:rPr>
                        <a:t>0</a:t>
                      </a:r>
                    </a:p>
                  </a:txBody>
                  <a:tcPr marL="9525" marR="9525" marT="9525" marB="0" anchor="b"/>
                </a:tc>
                <a:tc>
                  <a:txBody>
                    <a:bodyPr/>
                    <a:lstStyle/>
                    <a:p>
                      <a:pPr algn="ctr" fontAlgn="b"/>
                      <a:r>
                        <a:rPr lang="en-IN" sz="1400" b="1" i="0" u="none" strike="noStrike" dirty="0">
                          <a:solidFill>
                            <a:srgbClr val="000000"/>
                          </a:solidFill>
                          <a:effectLst/>
                          <a:latin typeface="+mj-lt"/>
                        </a:rPr>
                        <a:t>0%</a:t>
                      </a:r>
                    </a:p>
                  </a:txBody>
                  <a:tcPr marL="9525" marR="9525" marT="9525" marB="0" anchor="b"/>
                </a:tc>
                <a:extLst>
                  <a:ext uri="{0D108BD9-81ED-4DB2-BD59-A6C34878D82A}">
                    <a16:rowId xmlns:a16="http://schemas.microsoft.com/office/drawing/2014/main" xmlns="" val="10014"/>
                  </a:ext>
                </a:extLst>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9</a:t>
            </a:fld>
            <a:endParaRPr lang="en-US"/>
          </a:p>
        </p:txBody>
      </p:sp>
    </p:spTree>
    <p:extLst>
      <p:ext uri="{BB962C8B-B14F-4D97-AF65-F5344CB8AC3E}">
        <p14:creationId xmlns:p14="http://schemas.microsoft.com/office/powerpoint/2010/main" val="94476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2029</Words>
  <Application>Microsoft Office PowerPoint</Application>
  <PresentationFormat>On-screen Show (4:3)</PresentationFormat>
  <Paragraphs>773</Paragraphs>
  <Slides>26</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Worksheet</vt:lpstr>
      <vt:lpstr>Chart</vt:lpstr>
      <vt:lpstr> PAB - MDM Meeting  for Review of Implementation of MDMS in NER States: 07.05.2019  </vt:lpstr>
      <vt:lpstr>No. of Schools (Primary &amp; U. Primary)</vt:lpstr>
      <vt:lpstr>Coverage of children (Primary &amp; U. Primary)</vt:lpstr>
      <vt:lpstr>Working Days (Primary &amp; U. Primary)</vt:lpstr>
      <vt:lpstr>PowerPoint Presentation</vt:lpstr>
      <vt:lpstr>PowerPoint Presentation</vt:lpstr>
      <vt:lpstr>PowerPoint Presentation</vt:lpstr>
      <vt:lpstr>Performance Grade Index (PGI)</vt:lpstr>
      <vt:lpstr>Performance Score Card – Arunachal Pradesh  </vt:lpstr>
      <vt:lpstr>PowerPoint Presentation</vt:lpstr>
      <vt:lpstr>Performance Score Card – Mizoram </vt:lpstr>
      <vt:lpstr>Performance Score Card – Nagaland </vt:lpstr>
      <vt:lpstr>Performance Score Card - Sikkim </vt:lpstr>
      <vt:lpstr>PowerPoint Presentation</vt:lpstr>
      <vt:lpstr>Focus of this year</vt:lpstr>
      <vt:lpstr>Focus of this year</vt:lpstr>
      <vt:lpstr>Focus of this year </vt:lpstr>
      <vt:lpstr>Tithi Bhojan</vt:lpstr>
      <vt:lpstr>PowerPoint Presentation</vt:lpstr>
      <vt:lpstr>PowerPoint Presentation</vt:lpstr>
      <vt:lpstr>Amendment for involvement of Centralized Kitchens only in urban areas. </vt:lpstr>
      <vt:lpstr>PowerPoint Presentation</vt:lpstr>
      <vt:lpstr>Focus of this year </vt:lpstr>
      <vt:lpstr>Social Audit- Mid Day Meal Scheme</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 - MDM Meeting  for Review of Implementation of MDMS in UTs 06.05.2018</dc:title>
  <dc:creator>Admin</dc:creator>
  <cp:lastModifiedBy>admin</cp:lastModifiedBy>
  <cp:revision>101</cp:revision>
  <cp:lastPrinted>2019-07-05T07:10:37Z</cp:lastPrinted>
  <dcterms:created xsi:type="dcterms:W3CDTF">2019-05-02T15:56:32Z</dcterms:created>
  <dcterms:modified xsi:type="dcterms:W3CDTF">2019-07-05T07:42:41Z</dcterms:modified>
</cp:coreProperties>
</file>